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70"/>
  </p:notesMasterIdLst>
  <p:sldIdLst>
    <p:sldId id="256" r:id="rId4"/>
    <p:sldId id="853" r:id="rId5"/>
    <p:sldId id="785" r:id="rId6"/>
    <p:sldId id="812" r:id="rId7"/>
    <p:sldId id="813" r:id="rId8"/>
    <p:sldId id="817" r:id="rId9"/>
    <p:sldId id="814" r:id="rId10"/>
    <p:sldId id="854" r:id="rId11"/>
    <p:sldId id="859" r:id="rId12"/>
    <p:sldId id="860" r:id="rId13"/>
    <p:sldId id="862" r:id="rId14"/>
    <p:sldId id="815" r:id="rId15"/>
    <p:sldId id="864" r:id="rId16"/>
    <p:sldId id="865" r:id="rId17"/>
    <p:sldId id="866" r:id="rId18"/>
    <p:sldId id="855" r:id="rId19"/>
    <p:sldId id="868" r:id="rId20"/>
    <p:sldId id="869" r:id="rId21"/>
    <p:sldId id="870" r:id="rId22"/>
    <p:sldId id="871" r:id="rId23"/>
    <p:sldId id="872" r:id="rId24"/>
    <p:sldId id="867" r:id="rId25"/>
    <p:sldId id="818" r:id="rId26"/>
    <p:sldId id="874" r:id="rId27"/>
    <p:sldId id="875" r:id="rId28"/>
    <p:sldId id="876" r:id="rId29"/>
    <p:sldId id="877" r:id="rId30"/>
    <p:sldId id="856" r:id="rId31"/>
    <p:sldId id="878" r:id="rId32"/>
    <p:sldId id="857" r:id="rId33"/>
    <p:sldId id="858" r:id="rId34"/>
    <p:sldId id="879" r:id="rId35"/>
    <p:sldId id="819" r:id="rId36"/>
    <p:sldId id="820" r:id="rId37"/>
    <p:sldId id="821" r:id="rId38"/>
    <p:sldId id="822" r:id="rId39"/>
    <p:sldId id="811" r:id="rId40"/>
    <p:sldId id="847" r:id="rId41"/>
    <p:sldId id="850" r:id="rId42"/>
    <p:sldId id="852" r:id="rId43"/>
    <p:sldId id="851" r:id="rId44"/>
    <p:sldId id="848" r:id="rId45"/>
    <p:sldId id="849" r:id="rId46"/>
    <p:sldId id="823" r:id="rId47"/>
    <p:sldId id="824" r:id="rId48"/>
    <p:sldId id="832" r:id="rId49"/>
    <p:sldId id="826" r:id="rId50"/>
    <p:sldId id="827" r:id="rId51"/>
    <p:sldId id="828" r:id="rId52"/>
    <p:sldId id="829" r:id="rId53"/>
    <p:sldId id="830" r:id="rId54"/>
    <p:sldId id="831" r:id="rId55"/>
    <p:sldId id="833" r:id="rId56"/>
    <p:sldId id="834" r:id="rId57"/>
    <p:sldId id="835" r:id="rId58"/>
    <p:sldId id="836" r:id="rId59"/>
    <p:sldId id="838" r:id="rId60"/>
    <p:sldId id="837" r:id="rId61"/>
    <p:sldId id="839" r:id="rId62"/>
    <p:sldId id="840" r:id="rId63"/>
    <p:sldId id="841" r:id="rId64"/>
    <p:sldId id="843" r:id="rId65"/>
    <p:sldId id="842" r:id="rId66"/>
    <p:sldId id="844" r:id="rId67"/>
    <p:sldId id="779" r:id="rId68"/>
    <p:sldId id="845" r:id="rId69"/>
  </p:sldIdLst>
  <p:sldSz cx="12192000" cy="6858000"/>
  <p:notesSz cx="6858000" cy="9144000"/>
  <p:embeddedFontLst>
    <p:embeddedFont>
      <p:font typeface="Arial Narrow" panose="020B0606020202030204" pitchFamily="34" charset="0"/>
      <p:regular r:id="rId71"/>
      <p:bold r:id="rId72"/>
      <p:italic r:id="rId73"/>
      <p:boldItalic r:id="rId74"/>
    </p:embeddedFont>
    <p:embeddedFont>
      <p:font typeface="Bookman Old Style" panose="02050604050505020204" pitchFamily="18" charset="0"/>
      <p:regular r:id="rId75"/>
      <p:bold r:id="rId76"/>
      <p:italic r:id="rId77"/>
      <p:boldItalic r:id="rId78"/>
    </p:embeddedFont>
    <p:embeddedFont>
      <p:font typeface="Cambria Math" panose="02040503050406030204" pitchFamily="18" charset="0"/>
      <p:regular r:id="rId79"/>
    </p:embeddedFont>
    <p:embeddedFont>
      <p:font typeface="Gill Sans MT" panose="020B0502020104020203" pitchFamily="34" charset="0"/>
      <p:regular r:id="rId80"/>
      <p:bold r:id="rId81"/>
      <p:italic r:id="rId82"/>
      <p:boldItalic r:id="rId83"/>
    </p:embeddedFont>
    <p:embeddedFont>
      <p:font typeface="Wingdings 3" panose="05040102010807070707" pitchFamily="18" charset="2"/>
      <p:regular r:id="rId84"/>
    </p:embeddedFont>
  </p:embeddedFontLst>
  <p:custDataLst>
    <p:tags r:id="rId8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006600"/>
    <a:srgbClr val="0E12BE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0" autoAdjust="0"/>
    <p:restoredTop sz="90909" autoAdjust="0"/>
  </p:normalViewPr>
  <p:slideViewPr>
    <p:cSldViewPr>
      <p:cViewPr varScale="1">
        <p:scale>
          <a:sx n="100" d="100"/>
          <a:sy n="100" d="100"/>
        </p:scale>
        <p:origin x="100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4.fntdata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2.xml"/><Relationship Id="rId90" Type="http://schemas.microsoft.com/office/2016/11/relationships/changesInfo" Target="changesInfos/changesInfo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7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font" Target="fonts/font12.fntdata"/><Relationship Id="rId19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880D79BE-3E99-48F3-B2F7-C422DADF2E64}"/>
    <pc:docChg chg="delSld modSld">
      <pc:chgData name="Wang, Yusu" userId="b343068f-0ddf-496a-9d1e-e24643034ee1" providerId="ADAL" clId="{880D79BE-3E99-48F3-B2F7-C422DADF2E64}" dt="2026-01-02T23:31:30.589" v="1" actId="207"/>
      <pc:docMkLst>
        <pc:docMk/>
      </pc:docMkLst>
      <pc:sldChg chg="del">
        <pc:chgData name="Wang, Yusu" userId="b343068f-0ddf-496a-9d1e-e24643034ee1" providerId="ADAL" clId="{880D79BE-3E99-48F3-B2F7-C422DADF2E64}" dt="2026-01-02T23:30:57.874" v="0" actId="47"/>
        <pc:sldMkLst>
          <pc:docMk/>
          <pc:sldMk cId="3145990475" sldId="873"/>
        </pc:sldMkLst>
      </pc:sldChg>
      <pc:sldChg chg="modSp mod">
        <pc:chgData name="Wang, Yusu" userId="b343068f-0ddf-496a-9d1e-e24643034ee1" providerId="ADAL" clId="{880D79BE-3E99-48F3-B2F7-C422DADF2E64}" dt="2026-01-02T23:31:30.589" v="1" actId="207"/>
        <pc:sldMkLst>
          <pc:docMk/>
          <pc:sldMk cId="2306513728" sldId="879"/>
        </pc:sldMkLst>
        <pc:spChg chg="mod">
          <ac:chgData name="Wang, Yusu" userId="b343068f-0ddf-496a-9d1e-e24643034ee1" providerId="ADAL" clId="{880D79BE-3E99-48F3-B2F7-C422DADF2E64}" dt="2026-01-02T23:31:30.589" v="1" actId="207"/>
          <ac:spMkLst>
            <pc:docMk/>
            <pc:sldMk cId="2306513728" sldId="879"/>
            <ac:spMk id="5" creationId="{CEAEDA7A-895F-0192-B57B-61E70CC899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ways to compute this. We will see other solutions later.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75B6-9217-BA55-26A3-E1D43298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0A0E1-637C-6394-4239-647B74B0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DCA78-FB4F-6037-40B3-194A8DDF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16F8-0202-4A82-6893-54B775BC1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7950-B25A-92F2-BC1C-76A5B6E5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2B469-0C38-32E1-0CE6-1B7A3C4ED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7E2A3-EE8A-E99C-2417-1FA7610D3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56B89-5BC4-9409-4DB6-FC9413CF7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636F1-9E53-A16B-F8A5-79F24593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0E8F0-284A-7291-7847-48F1027AC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E51C8-16F1-CFF8-8D2D-2A0932A9F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37F1E-802E-90D3-E24C-AABD9032A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8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89B0-C4CF-AC7C-08FF-25AE3242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94038-3D55-AFF4-6AA9-EE68B85E9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47BAD-2667-027D-F352-F3564FF43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2B8B1-3B01-7750-FC9A-36DC1AEF2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5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1/2/2026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1/2/2026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2:   </a:t>
            </a:r>
            <a:r>
              <a:rPr lang="en-US" sz="2800" i="1" dirty="0"/>
              <a:t>Nested loops and asymptotic time complexity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4946-FA31-4670-B69E-5521FC17A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C490-1375-0987-C4A7-DDBE1B32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5D454-33DB-7EB7-7606-7311AF5025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5D454-33DB-7EB7-7606-7311AF502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8ADF26-2250-DC48-0CFE-534AA87320C8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66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BC79-899C-B3C4-CF8D-B00575CB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16BA-7978-D29F-45E9-BDE5D6B2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19B94-717D-00A3-C04F-0D191E9C6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19B94-717D-00A3-C04F-0D191E9C6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B98041-D956-F1CD-781D-70EBD573FE79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A67768-5886-8317-B085-6CA23447908C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A67768-5886-8317-B085-6CA234479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3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51D7-4D93-4ADB-9066-1D68FCFC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B098-47A4-4DBE-8305-DE6C233208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B098-47A4-4DBE-8305-DE6C23320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FEA240-5E78-4B7F-861E-2BCEB7D4FF0E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D5712-B9BD-4D92-9372-E379710CBC3B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73D05D-2578-417C-BD40-89B6E02A088E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73D05D-2578-417C-BD40-89B6E02A0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17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364E-E895-AA7E-F144-07D41D26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691B-5CAD-FAD3-8DD4-32177642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6972C-81B1-4900-97C5-EE54A8FB02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6972C-81B1-4900-97C5-EE54A8FB0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E07273-D592-D28D-FA96-11209C28960B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D8451-5CE4-D61C-2552-7610F7A69B23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A19486-F044-F8B8-0173-3A2D9EA82E12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A19486-F044-F8B8-0173-3A2D9EA82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3477E7-F02B-477E-AC52-AACCB2704336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3477E7-F02B-477E-AC52-AACCB2704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01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7DAC2-828C-2EEE-C111-CA42ACD1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7031-7B41-361C-A63E-5E340F3C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B769D-9A2C-4293-59CB-2F089E4C5D6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B769D-9A2C-4293-59CB-2F089E4C5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8FC99F-8D47-FA4A-FB65-032563F4E9A9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81EAD-5F4B-88FD-C559-0DE06A6C8C49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253878-CC8B-EE63-4B54-68852AA1D944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253878-CC8B-EE63-4B54-68852AA1D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883A04-AD1A-5E38-92A5-577A6ABA49DE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883A04-AD1A-5E38-92A5-577A6ABA4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5C285B-F7A0-88FB-C3FB-D50C95E23738}"/>
              </a:ext>
            </a:extLst>
          </p:cNvPr>
          <p:cNvSpPr txBox="1"/>
          <p:nvPr/>
        </p:nvSpPr>
        <p:spPr>
          <a:xfrm>
            <a:off x="2186848" y="5165919"/>
            <a:ext cx="5280752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pt-BR" dirty="0"/>
              <a:t>3*n**3 + 5*n**2 - 100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200" dirty="0">
                <a:latin typeface="FiraMono-Regular-Identity-H"/>
              </a:rPr>
              <a:t>n**5, n**6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19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71C7-8333-A23C-D1ED-1030225E8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C3B2-5E52-6C8B-9820-AB1D9C19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F90BA-D3E3-1CB1-762E-44AF6AA9F5B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F90BA-D3E3-1CB1-762E-44AF6AA9F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F6576D-3C64-0CF8-D9CD-1E473108CEBE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B86F5-EB33-2EFC-51FB-F340BDFFF034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73A4F-E693-F020-0ADF-A326AEA514C9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73A4F-E693-F020-0ADF-A326AEA51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067F22-DB20-ACE4-570C-82451F92D291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067F22-DB20-ACE4-570C-82451F92D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7E8B387-1B5B-3943-0532-51CCFDB6E194}"/>
              </a:ext>
            </a:extLst>
          </p:cNvPr>
          <p:cNvSpPr txBox="1"/>
          <p:nvPr/>
        </p:nvSpPr>
        <p:spPr>
          <a:xfrm>
            <a:off x="2186848" y="5165919"/>
            <a:ext cx="5280752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pt-BR" dirty="0"/>
              <a:t>3*n**3 + 5*n**2 - 100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200" dirty="0">
                <a:latin typeface="FiraMono-Regular-Identity-H"/>
              </a:rPr>
              <a:t>n**5, n**6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EC96CD-9808-2BA9-C0E4-924AACCB1FD0}"/>
                  </a:ext>
                </a:extLst>
              </p:cNvPr>
              <p:cNvSpPr/>
              <p:nvPr/>
            </p:nvSpPr>
            <p:spPr>
              <a:xfrm>
                <a:off x="8458200" y="5312262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EC96CD-9808-2BA9-C0E4-924AACCB1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312262"/>
                <a:ext cx="2133600" cy="990600"/>
              </a:xfrm>
              <a:prstGeom prst="rect">
                <a:avLst/>
              </a:prstGeom>
              <a:blipFill>
                <a:blip r:embed="rId5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B23-F538-4028-B874-D09B5A5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60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56A8-633C-A4A1-B49B-927AC3C5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4778-BE46-3B87-93A7-39877BBC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FADD0-438A-52C8-66A0-CB04D4596CF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FADD0-438A-52C8-66A0-CB04D4596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2C0DD4-7A13-D56E-5FFF-A7D93F51C3E4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423427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BB87C-B395-8818-1229-EE34A89E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E9B5-1272-CCDD-AFC5-5D719A06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54DD-F62D-B8E7-608B-6CBA0C8D93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54DD-F62D-B8E7-608B-6CBA0C8D9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406B1CD-4D82-9C9E-C4E8-B1D437ACE53F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31173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BCC-E3B3-21C7-1975-A8CD9CFC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11B1-BA4B-4E32-F33E-BEB8EE17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95B26-CC7F-1CFF-FD88-79316835AC0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95B26-CC7F-1CFF-FD88-79316835A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D743A3-272A-A3F8-9761-0F73C42C7C86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ED743-5ECB-7712-064C-E5613FBAA958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BDFE0-CF52-4815-3A38-45CED8B51F5B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6DF28-CFFD-3B1B-D7CF-606943001492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4E7E3-A0AC-8DC3-0078-A95D1602E638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4533C-40FE-C6DE-24F2-B8074610F9F8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2E06C8-B179-08DB-3D65-D9CC5B55EB42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30C40E-09B8-CA4D-D54E-A2F417ADFEC7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F79E-878E-C19D-7A3A-A5664E25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84586-4D0D-C21F-B795-4002FB6FFB6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Warm up: analyzing nested loops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84586-4D0D-C21F-B795-4002FB6FF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97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8FF5-88C5-22E4-B7FF-CD774B8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CDA1-117D-C091-EACA-2132F824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5F5-DF73-C918-11D5-74B291194F0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5F5-DF73-C918-11D5-74B291194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978FE1-F30B-5F89-CA16-81C2FA2F17D7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371C3-82E9-5251-77F7-E976EEB5775E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73B49-2D62-68F8-B333-04A63B4CF978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24644-6080-B86C-D214-7D25A4DD0CD2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A9609-96DF-65B8-55F9-90F5DEFDE218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3ACB01-FBC9-CACA-B774-35ED805C1F6F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3503CE-BF3D-24CE-D294-B309BC664C21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9FA1D5-92EB-D4FC-D3A6-C54D953DD5A4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8AED9-B096-B433-1A6A-47D5A9C53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B43E-4540-8950-AD96-8E0C317C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AA1A-2E33-D136-6FD1-C3F2A62A0B5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AA1A-2E33-D136-6FD1-C3F2A62A0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E0ABD6-E81A-11A2-BC3F-2B6CFDDC3E4F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0084A-5865-A735-16BC-D42633B8BC79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84994-A186-1CAA-74D7-DD56536F312A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12DC3-643C-2890-CEC6-C69C93AC9FE6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A1853-B505-A342-9D92-05DE6339826F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1DD17-62E7-9357-7CD9-64FBB2EE6E0A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7676C-A248-E444-EC3A-2CC9271F73C6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EA7131-BE0C-D80C-851A-6D7D8CBD6705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6F238-FA7B-7D28-815A-1E85C125361E}"/>
                  </a:ext>
                </a:extLst>
              </p:cNvPr>
              <p:cNvSpPr/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outer loop, the inner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6F238-FA7B-7D28-815A-1E85C1253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8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B3116C-4F98-6456-49E0-C64F5539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DF2D-B888-B8A7-8B59-308D64D58E3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DF2D-B888-B8A7-8B59-308D64D58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C36C27-4AAE-BED2-039E-2E2C64D7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61F2-E53B-FB99-7A7D-930BCB769563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C93A2-3FB6-48B2-3FEB-0A2AB60A7FD5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D9D35-EF30-76A8-88CC-66664A5FFB75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5DDA7-6510-1FB2-F98D-BDB37BF38511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0F02F-3348-7BAD-FF8F-4B2E4003802E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C1E4B6-A4F9-5CAF-E770-F2338B125397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D9977-90F0-A100-A635-C4C5B3AF2328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F48973-954D-1979-099A-39B8358B7830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CDB463-AEB7-BEA0-7682-BBD9D195F7C4}"/>
                  </a:ext>
                </a:extLst>
              </p:cNvPr>
              <p:cNvSpPr/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outer loop, the inner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CDB463-AEB7-BEA0-7682-BBD9D195F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2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A64F-C047-4EA5-81A7-DE128144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3BB2-CBAA-4E74-9A6E-A38CC06C18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times line 5-7 (inner body) is executed: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A2457-F3FC-4166-A1CA-090D582B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282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B5B4-D298-875C-AEB9-BA7AF7A5D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2401-B025-32F5-33C7-8863CB8E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B799-A694-71F4-4EB6-B6E3DC52CD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times line 5-7 (inner body) is executed: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32E20-CCFB-134F-FA84-EE57357DA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02E20C8-E999-1692-E8B2-64CB818108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02E20C8-E999-1692-E8B2-64CB81810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4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5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4F84-2D9C-26BE-8951-30005C78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27E8-6184-6F29-E2EB-7FE18552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778E-E25C-D3E4-8D0B-F37E520502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778E-E25C-D3E4-8D0B-F37E52050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DEFC29-5652-B046-F727-C4C280C2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EB18D6-4FEE-B5EA-799B-4A6C6CCCC2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EB18D6-4FEE-B5EA-799B-4A6C6CCC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95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3D55E-48F7-1EE6-BE6C-CA00E02C8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827E-8ACE-D210-6E86-2242505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1C155-4E54-C22C-E47F-AE03BF635FB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Another way to see the time complexity:</a:t>
                </a:r>
              </a:p>
              <a:p>
                <a:pPr lvl="1"/>
                <a:r>
                  <a:rPr lang="en-US" dirty="0"/>
                  <a:t>Number of pairs of n objects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1C155-4E54-C22C-E47F-AE03BF635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A37304-B3DF-8A4D-DD48-1A4F962B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0BAAA1-E107-8E92-C53A-B447C0FB87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0BAAA1-E107-8E92-C53A-B447C0FB8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0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AB6B-3B8B-AE0C-05B5-BFCACB5B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1651-C17E-6CF9-8F9E-804079C5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54F46-E2F2-8E2D-DBF0-05E7568A506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Another way to see the time complexity:</a:t>
                </a:r>
              </a:p>
              <a:p>
                <a:pPr lvl="1"/>
                <a:r>
                  <a:rPr lang="en-US" dirty="0"/>
                  <a:t>Number of pairs of n objects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54F46-E2F2-8E2D-DBF0-05E7568A5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9D7943F-6C27-64BC-E4D8-A013330D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9D9727-40D3-D32F-4259-2BEEDD590C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9D9727-40D3-D32F-4259-2BEEDD590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798F644-37A7-4856-93AB-9766E5E2BD42}"/>
              </a:ext>
            </a:extLst>
          </p:cNvPr>
          <p:cNvSpPr/>
          <p:nvPr/>
        </p:nvSpPr>
        <p:spPr>
          <a:xfrm>
            <a:off x="2362200" y="5791200"/>
            <a:ext cx="723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Exercise:   </a:t>
            </a:r>
            <a:r>
              <a:rPr lang="en-US" sz="2200" dirty="0"/>
              <a:t>Find a linear-time algorithm for this problem. </a:t>
            </a:r>
          </a:p>
        </p:txBody>
      </p:sp>
    </p:spTree>
    <p:extLst>
      <p:ext uri="{BB962C8B-B14F-4D97-AF65-F5344CB8AC3E}">
        <p14:creationId xmlns:p14="http://schemas.microsoft.com/office/powerpoint/2010/main" val="244374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B23-F538-4028-B874-D09B5A5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  <a:blipFill>
                <a:blip r:embed="rId2"/>
                <a:stretch>
                  <a:fillRect l="-41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76163AD-8AF8-4AC8-9C71-FEEB685E4FF1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781719-EFC3-F91F-2DD3-E3B6AC4BD8A7}"/>
              </a:ext>
            </a:extLst>
          </p:cNvPr>
          <p:cNvSpPr txBox="1">
            <a:spLocks/>
          </p:cNvSpPr>
          <p:nvPr/>
        </p:nvSpPr>
        <p:spPr bwMode="auto">
          <a:xfrm>
            <a:off x="6019800" y="2230765"/>
            <a:ext cx="5334000" cy="41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Essentially the same as the following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168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AC1C-5AB0-556D-9B4E-DC1774EB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58AA-4CF5-5241-470D-94047BCC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5204-8E34-A9EF-5435-9E8D4BEB6E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5204-8E34-A9EF-5435-9E8D4BEB6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  <a:blipFill>
                <a:blip r:embed="rId2"/>
                <a:stretch>
                  <a:fillRect l="-41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9A0BBB-ADEB-1C5B-8833-CB59A1654121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75FFFC-F6FE-4D80-3C05-E05D4F0921A5}"/>
              </a:ext>
            </a:extLst>
          </p:cNvPr>
          <p:cNvSpPr txBox="1">
            <a:spLocks/>
          </p:cNvSpPr>
          <p:nvPr/>
        </p:nvSpPr>
        <p:spPr bwMode="auto">
          <a:xfrm>
            <a:off x="6019800" y="2230765"/>
            <a:ext cx="5334000" cy="41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Essentially the same as the following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183A4-82EE-6397-CC42-B6BAE45588DB}"/>
              </a:ext>
            </a:extLst>
          </p:cNvPr>
          <p:cNvSpPr txBox="1"/>
          <p:nvPr/>
        </p:nvSpPr>
        <p:spPr>
          <a:xfrm>
            <a:off x="6334124" y="3048000"/>
            <a:ext cx="4714875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do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sth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. in constant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4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More examples: Nest loops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D01C-26CF-4F90-3BCD-24524D5D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71C53-59A4-F005-3DD5-2A0D7CC3C7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209800"/>
          </a:xfrm>
        </p:spPr>
        <p:txBody>
          <a:bodyPr/>
          <a:lstStyle/>
          <a:p>
            <a:r>
              <a:rPr lang="en-US" dirty="0"/>
              <a:t>The number of iterations of the inner loop depends on the outer loop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BE7EA-0D61-8FE5-8B45-466FE5E3279A}"/>
              </a:ext>
            </a:extLst>
          </p:cNvPr>
          <p:cNvSpPr txBox="1"/>
          <p:nvPr/>
        </p:nvSpPr>
        <p:spPr>
          <a:xfrm>
            <a:off x="838200" y="22098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E4797-A66D-A50C-0A9F-10EFB4E16D41}"/>
              </a:ext>
            </a:extLst>
          </p:cNvPr>
          <p:cNvSpPr txBox="1"/>
          <p:nvPr/>
        </p:nvSpPr>
        <p:spPr>
          <a:xfrm>
            <a:off x="6210300" y="22098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FB7CDC9-6F0D-A927-D012-98554CEE50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962400"/>
                <a:ext cx="493395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Inner loop doesn’t depend on outer loop iteration #. 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Just multiply: inner body executed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times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FB7CDC9-6F0D-A927-D012-98554CEE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62400"/>
                <a:ext cx="4933950" cy="2209800"/>
              </a:xfrm>
              <a:prstGeom prst="rect">
                <a:avLst/>
              </a:prstGeom>
              <a:blipFill>
                <a:blip r:embed="rId2"/>
                <a:stretch>
                  <a:fillRect l="-865" t="-2204" r="-12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21E2E7-9366-9BAD-E540-0FDE45F33428}"/>
              </a:ext>
            </a:extLst>
          </p:cNvPr>
          <p:cNvSpPr txBox="1">
            <a:spLocks/>
          </p:cNvSpPr>
          <p:nvPr/>
        </p:nvSpPr>
        <p:spPr bwMode="auto">
          <a:xfrm>
            <a:off x="6096000" y="3962400"/>
            <a:ext cx="5086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Inner loop depends on outer loop iteration #. </a:t>
            </a:r>
          </a:p>
          <a:p>
            <a:endParaRPr lang="en-US" sz="1000" dirty="0"/>
          </a:p>
          <a:p>
            <a:r>
              <a:rPr lang="en-US" sz="2400" dirty="0">
                <a:solidFill>
                  <a:srgbClr val="700000"/>
                </a:solidFill>
              </a:rPr>
              <a:t>Cannot</a:t>
            </a:r>
            <a:r>
              <a:rPr lang="en-US" sz="2400" dirty="0"/>
              <a:t> just multiply:  need to figure out for each outer loop iteration #, how many times inner loop will run. </a:t>
            </a:r>
          </a:p>
        </p:txBody>
      </p:sp>
    </p:spTree>
    <p:extLst>
      <p:ext uri="{BB962C8B-B14F-4D97-AF65-F5344CB8AC3E}">
        <p14:creationId xmlns:p14="http://schemas.microsoft.com/office/powerpoint/2010/main" val="15163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89D7-9367-F3EA-2F35-81AB63DE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Depended Nested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70564-CD47-31A2-28A3-FA2DA3CA96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</p:spPr>
            <p:txBody>
              <a:bodyPr/>
              <a:lstStyle/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Find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for “number of iterations of inner loop during outer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Then sum up the total cost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100" dirty="0"/>
                  <a:t>For this example, 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00" dirty="0"/>
                  <a:t>  Thus total cost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/>
              </a:p>
              <a:p>
                <a:pPr lvl="1"/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70564-CD47-31A2-28A3-FA2DA3CA9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  <a:blipFill>
                <a:blip r:embed="rId2"/>
                <a:stretch>
                  <a:fillRect l="-371" t="-10970" r="-53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CAED26-50FC-5108-ECB3-3240D9067B97}"/>
              </a:ext>
            </a:extLst>
          </p:cNvPr>
          <p:cNvSpPr txBox="1"/>
          <p:nvPr/>
        </p:nvSpPr>
        <p:spPr>
          <a:xfrm>
            <a:off x="3581400" y="126304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F618F-10C1-1727-4CEB-2730CC3ED23A}"/>
              </a:ext>
            </a:extLst>
          </p:cNvPr>
          <p:cNvSpPr txBox="1">
            <a:spLocks/>
          </p:cNvSpPr>
          <p:nvPr/>
        </p:nvSpPr>
        <p:spPr bwMode="auto">
          <a:xfrm>
            <a:off x="609600" y="4692044"/>
            <a:ext cx="10972800" cy="16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69A17-F1FD-0781-D192-A5B33692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8BE6-120B-29F2-2EFA-0B407BCC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Depended Nested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6CEC1-56B7-F467-DBC7-FBBAFB4AEB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</p:spPr>
            <p:txBody>
              <a:bodyPr/>
              <a:lstStyle/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Find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for “number of iterations of inner loop during outer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Then sum up the total cost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100" dirty="0"/>
                  <a:t>For this example, 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00" dirty="0"/>
                  <a:t>  Thus total cost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/>
              </a:p>
              <a:p>
                <a:pPr lvl="1"/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6CEC1-56B7-F467-DBC7-FBBAFB4AE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  <a:blipFill>
                <a:blip r:embed="rId2"/>
                <a:stretch>
                  <a:fillRect l="-371" t="-10970" r="-53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4E2BEE-8F93-EA11-EB56-866CEB4D4CA3}"/>
              </a:ext>
            </a:extLst>
          </p:cNvPr>
          <p:cNvSpPr txBox="1"/>
          <p:nvPr/>
        </p:nvSpPr>
        <p:spPr>
          <a:xfrm>
            <a:off x="3581400" y="126304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EDA7A-895F-0192-B57B-61E70CC89902}"/>
              </a:ext>
            </a:extLst>
          </p:cNvPr>
          <p:cNvSpPr txBox="1">
            <a:spLocks/>
          </p:cNvSpPr>
          <p:nvPr/>
        </p:nvSpPr>
        <p:spPr bwMode="auto">
          <a:xfrm>
            <a:off x="609600" y="4692044"/>
            <a:ext cx="10972800" cy="16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if there are more two layers of nested loops? </a:t>
            </a:r>
          </a:p>
          <a:p>
            <a:pPr lvl="1"/>
            <a:r>
              <a:rPr lang="en-US" sz="2100" dirty="0"/>
              <a:t>Always calculate the cost </a:t>
            </a:r>
            <a:r>
              <a:rPr lang="en-US" sz="2100" dirty="0">
                <a:solidFill>
                  <a:srgbClr val="700000"/>
                </a:solidFill>
              </a:rPr>
              <a:t>inside-out</a:t>
            </a:r>
            <a:r>
              <a:rPr lang="en-US" sz="2100" dirty="0"/>
              <a:t> ! First figure out the cost of inner-most loop</a:t>
            </a:r>
          </a:p>
          <a:p>
            <a:r>
              <a:rPr lang="en-US" sz="2400" dirty="0"/>
              <a:t>What if the loops are not just for–loops? </a:t>
            </a:r>
          </a:p>
          <a:p>
            <a:pPr lvl="1"/>
            <a:r>
              <a:rPr lang="en-US" sz="2000" dirty="0"/>
              <a:t>We will see examples of while loops soon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51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Linear vs quadratic growth</a:t>
            </a:r>
          </a:p>
        </p:txBody>
      </p:sp>
    </p:spTree>
    <p:extLst>
      <p:ext uri="{BB962C8B-B14F-4D97-AF65-F5344CB8AC3E}">
        <p14:creationId xmlns:p14="http://schemas.microsoft.com/office/powerpoint/2010/main" val="2362406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A9FC-2AD7-4D0D-88D1-2FE352CB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C8760-A48B-437B-BFA0-911A4BF91C2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0" y="1937384"/>
                <a:ext cx="4114800" cy="4219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linear growth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quadratic growth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C8760-A48B-437B-BFA0-911A4BF91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0" y="1937384"/>
                <a:ext cx="4114800" cy="4219576"/>
              </a:xfrm>
              <a:blipFill>
                <a:blip r:embed="rId2"/>
                <a:stretch>
                  <a:fillRect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CEA78C-C285-41D7-9107-BFF58EAF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93" y="1752601"/>
            <a:ext cx="42862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0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CCAD-3AED-42A3-A810-E5E0F438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47871-A716-4BF2-84D5-8C2A3C72644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your algorithm runs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sec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endParaRPr lang="en-US" dirty="0"/>
              </a:p>
              <a:p>
                <a:r>
                  <a:rPr lang="en-US" dirty="0"/>
                  <a:t>Linear growth</a:t>
                </a:r>
              </a:p>
              <a:p>
                <a:pPr lvl="1"/>
                <a:r>
                  <a:rPr lang="en-US" dirty="0"/>
                  <a:t>If the input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100,000</m:t>
                    </m:r>
                  </m:oMath>
                </a14:m>
                <a:r>
                  <a:rPr lang="en-US" dirty="0"/>
                  <a:t> points, then it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 seconds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8.3</m:t>
                    </m:r>
                  </m:oMath>
                </a14:m>
                <a:r>
                  <a:rPr lang="en-US" dirty="0"/>
                  <a:t> min)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Quadratic growth</a:t>
                </a:r>
              </a:p>
              <a:p>
                <a:pPr lvl="1"/>
                <a:r>
                  <a:rPr lang="en-US" dirty="0"/>
                  <a:t>If the input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100,000</m:t>
                    </m:r>
                  </m:oMath>
                </a14:m>
                <a:r>
                  <a:rPr lang="en-US" dirty="0"/>
                  <a:t> points, then it will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50,000</m:t>
                    </m:r>
                  </m:oMath>
                </a14:m>
                <a:r>
                  <a:rPr lang="en-US" dirty="0"/>
                  <a:t> seconds (~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hours)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47871-A716-4BF2-84D5-8C2A3C726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25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F257-2D60-4008-9B8C-379BE10D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growth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1FA02-2225-413B-82BF-C48D51292FD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constant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logarithmic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linear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0B0E8F"/>
                    </a:solidFill>
                  </a:rPr>
                  <a:t>linearithmic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quadratic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cubic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exponential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1FA02-2225-413B-82BF-C48D51292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EAB0D3EA-C80B-45C5-94C6-43E9BFC863BE}"/>
              </a:ext>
            </a:extLst>
          </p:cNvPr>
          <p:cNvSpPr/>
          <p:nvPr/>
        </p:nvSpPr>
        <p:spPr>
          <a:xfrm>
            <a:off x="8686800" y="1371600"/>
            <a:ext cx="762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19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More on nested loops analysis</a:t>
            </a:r>
          </a:p>
        </p:txBody>
      </p:sp>
    </p:spTree>
    <p:extLst>
      <p:ext uri="{BB962C8B-B14F-4D97-AF65-F5344CB8AC3E}">
        <p14:creationId xmlns:p14="http://schemas.microsoft.com/office/powerpoint/2010/main" val="417946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55A339-E592-4418-B782-B1D86C1EEAE2}"/>
              </a:ext>
            </a:extLst>
          </p:cNvPr>
          <p:cNvCxnSpPr/>
          <p:nvPr/>
        </p:nvCxnSpPr>
        <p:spPr>
          <a:xfrm>
            <a:off x="6019800" y="19812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40D69C-3484-434E-AF65-7DAD7CA1C6E7}"/>
              </a:ext>
            </a:extLst>
          </p:cNvPr>
          <p:cNvCxnSpPr/>
          <p:nvPr/>
        </p:nvCxnSpPr>
        <p:spPr>
          <a:xfrm>
            <a:off x="70866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899042-4368-495C-9326-B5F1074F4CD8}"/>
              </a:ext>
            </a:extLst>
          </p:cNvPr>
          <p:cNvCxnSpPr/>
          <p:nvPr/>
        </p:nvCxnSpPr>
        <p:spPr>
          <a:xfrm>
            <a:off x="85344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F1488B-F23D-4E99-8464-3443B8A02A8E}"/>
              </a:ext>
            </a:extLst>
          </p:cNvPr>
          <p:cNvSpPr txBox="1"/>
          <p:nvPr/>
        </p:nvSpPr>
        <p:spPr>
          <a:xfrm>
            <a:off x="5947561" y="1567934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D3D3B-767F-4263-868D-6446E05434CE}"/>
              </a:ext>
            </a:extLst>
          </p:cNvPr>
          <p:cNvSpPr txBox="1"/>
          <p:nvPr/>
        </p:nvSpPr>
        <p:spPr>
          <a:xfrm>
            <a:off x="7145724" y="1589901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61835-AFEF-4EC2-9518-EE87BBA9C66E}"/>
              </a:ext>
            </a:extLst>
          </p:cNvPr>
          <p:cNvSpPr txBox="1"/>
          <p:nvPr/>
        </p:nvSpPr>
        <p:spPr>
          <a:xfrm>
            <a:off x="8534400" y="1371601"/>
            <a:ext cx="17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this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/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blipFill>
                <a:blip r:embed="rId3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87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pseudo-code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E0E4B8-BDBA-4931-9F2B-68733FCBAE0C}"/>
                  </a:ext>
                </a:extLst>
              </p:cNvPr>
              <p:cNvSpPr txBox="1"/>
              <p:nvPr/>
            </p:nvSpPr>
            <p:spPr>
              <a:xfrm>
                <a:off x="5562600" y="1752601"/>
                <a:ext cx="4953000" cy="394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loop,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while</a:t>
                </a:r>
                <a:r>
                  <a:rPr lang="en-US" dirty="0"/>
                  <a:t> loop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   meaning that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</a:t>
                </a:r>
                <a:r>
                  <a:rPr lang="en-US" b="1" dirty="0"/>
                  <a:t>while</a:t>
                </a:r>
                <a:r>
                  <a:rPr lang="en-US" dirty="0"/>
                  <a:t> loop runs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Hence the total time complexity of the while loop is #iterations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 time complexity of the algorithm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E0E4B8-BDBA-4931-9F2B-68733FCB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752601"/>
                <a:ext cx="4953000" cy="3941015"/>
              </a:xfrm>
              <a:prstGeom prst="rect">
                <a:avLst/>
              </a:prstGeom>
              <a:blipFill>
                <a:blip r:embed="rId3"/>
                <a:stretch>
                  <a:fillRect l="-862" t="-929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AD732B-F3DF-42D3-BD5A-8E171C9D5508}"/>
                  </a:ext>
                </a:extLst>
              </p:cNvPr>
              <p:cNvSpPr/>
              <p:nvPr/>
            </p:nvSpPr>
            <p:spPr>
              <a:xfrm>
                <a:off x="26883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AD732B-F3DF-42D3-BD5A-8E171C9D5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36" y="2895600"/>
                <a:ext cx="512064" cy="304800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7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A23C-ADE1-4DE1-87EB-8B6AED5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18A77-4BDC-4500-94B0-834ED21B658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Design an algorithm for the following problem</a:t>
                </a:r>
              </a:p>
              <a:p>
                <a:pPr lvl="1"/>
                <a:r>
                  <a:rPr lang="en-US" dirty="0"/>
                  <a:t>Input:     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 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minimizing the total absolute loss: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Recall from DSC40A</a:t>
                </a:r>
              </a:p>
              <a:p>
                <a:pPr lvl="1"/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is a median of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 err="1"/>
                  <a:t>i.e</a:t>
                </a:r>
                <a:r>
                  <a:rPr lang="en-US" dirty="0"/>
                  <a:t>,  the number whose order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(if sorted)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⌊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Question: </a:t>
                </a:r>
              </a:p>
              <a:p>
                <a:pPr lvl="1"/>
                <a:r>
                  <a:rPr lang="en-US" dirty="0"/>
                  <a:t>How to compute this median?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18A77-4BDC-4500-94B0-834ED21B6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55A339-E592-4418-B782-B1D86C1EEAE2}"/>
              </a:ext>
            </a:extLst>
          </p:cNvPr>
          <p:cNvCxnSpPr/>
          <p:nvPr/>
        </p:nvCxnSpPr>
        <p:spPr>
          <a:xfrm>
            <a:off x="6019800" y="19812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40D69C-3484-434E-AF65-7DAD7CA1C6E7}"/>
              </a:ext>
            </a:extLst>
          </p:cNvPr>
          <p:cNvCxnSpPr/>
          <p:nvPr/>
        </p:nvCxnSpPr>
        <p:spPr>
          <a:xfrm>
            <a:off x="70866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899042-4368-495C-9326-B5F1074F4CD8}"/>
              </a:ext>
            </a:extLst>
          </p:cNvPr>
          <p:cNvCxnSpPr/>
          <p:nvPr/>
        </p:nvCxnSpPr>
        <p:spPr>
          <a:xfrm>
            <a:off x="85344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F1488B-F23D-4E99-8464-3443B8A02A8E}"/>
              </a:ext>
            </a:extLst>
          </p:cNvPr>
          <p:cNvSpPr txBox="1"/>
          <p:nvPr/>
        </p:nvSpPr>
        <p:spPr>
          <a:xfrm>
            <a:off x="5947561" y="1567934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D3D3B-767F-4263-868D-6446E05434CE}"/>
              </a:ext>
            </a:extLst>
          </p:cNvPr>
          <p:cNvSpPr txBox="1"/>
          <p:nvPr/>
        </p:nvSpPr>
        <p:spPr>
          <a:xfrm>
            <a:off x="7145724" y="1589901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61835-AFEF-4EC2-9518-EE87BBA9C66E}"/>
              </a:ext>
            </a:extLst>
          </p:cNvPr>
          <p:cNvSpPr txBox="1"/>
          <p:nvPr/>
        </p:nvSpPr>
        <p:spPr>
          <a:xfrm>
            <a:off x="8534400" y="1371601"/>
            <a:ext cx="17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this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/>
              <p:nvPr/>
            </p:nvSpPr>
            <p:spPr>
              <a:xfrm>
                <a:off x="3505200" y="4191000"/>
                <a:ext cx="2834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91000"/>
                <a:ext cx="283464" cy="304800"/>
              </a:xfrm>
              <a:prstGeom prst="rect">
                <a:avLst/>
              </a:prstGeom>
              <a:blipFill>
                <a:blip r:embed="rId3"/>
                <a:stretch>
                  <a:fillRect l="-17021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/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04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/>
              <p:nvPr/>
            </p:nvSpPr>
            <p:spPr>
              <a:xfrm>
                <a:off x="3200400" y="4191000"/>
                <a:ext cx="2834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191000"/>
                <a:ext cx="283464" cy="304800"/>
              </a:xfrm>
              <a:prstGeom prst="rect">
                <a:avLst/>
              </a:prstGeom>
              <a:blipFill>
                <a:blip r:embed="rId3"/>
                <a:stretch>
                  <a:fillRect l="-17021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FCEFD3-8CFE-4EF9-A622-B9B7D514B1B6}"/>
                  </a:ext>
                </a:extLst>
              </p:cNvPr>
              <p:cNvSpPr txBox="1"/>
              <p:nvPr/>
            </p:nvSpPr>
            <p:spPr>
              <a:xfrm>
                <a:off x="5486400" y="1905001"/>
                <a:ext cx="4953000" cy="371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loop,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while</a:t>
                </a:r>
                <a:r>
                  <a:rPr lang="en-US" dirty="0"/>
                  <a:t> loop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   meaning that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</a:t>
                </a:r>
                <a:r>
                  <a:rPr lang="en-US" b="1" dirty="0"/>
                  <a:t>while</a:t>
                </a:r>
                <a:r>
                  <a:rPr lang="en-US" dirty="0"/>
                  <a:t> loop runs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Hence the total time complexity of the while loop is #iterations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 time complexity of the algorithm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FCEFD3-8CFE-4EF9-A622-B9B7D514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1"/>
                <a:ext cx="4953000" cy="3716851"/>
              </a:xfrm>
              <a:prstGeom prst="rect">
                <a:avLst/>
              </a:prstGeom>
              <a:blipFill>
                <a:blip r:embed="rId4"/>
                <a:stretch>
                  <a:fillRect l="-738" t="-985" r="-1722" b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63D7D7-27B2-4F1A-8E40-DD5A45286811}"/>
                  </a:ext>
                </a:extLst>
              </p:cNvPr>
              <p:cNvSpPr/>
              <p:nvPr/>
            </p:nvSpPr>
            <p:spPr>
              <a:xfrm>
                <a:off x="26121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63D7D7-27B2-4F1A-8E40-DD5A45286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36" y="2895600"/>
                <a:ext cx="512064" cy="304800"/>
              </a:xfrm>
              <a:prstGeom prst="rect">
                <a:avLst/>
              </a:prstGeom>
              <a:blipFill>
                <a:blip r:embed="rId5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22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example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1B97E90-0034-41D8-BE95-B2B5AF2224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406717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FC6F0-53C9-4596-8DA1-E2203076EE78}"/>
                  </a:ext>
                </a:extLst>
              </p:cNvPr>
              <p:cNvSpPr txBox="1"/>
              <p:nvPr/>
            </p:nvSpPr>
            <p:spPr>
              <a:xfrm>
                <a:off x="5638800" y="1524000"/>
                <a:ext cx="5486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By the same analysis as the previous slide, the inner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each iteration of outer-for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outer-for loop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Hence the total time complexity of the algorithm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FC6F0-53C9-4596-8DA1-E2203076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524000"/>
                <a:ext cx="5486400" cy="2585323"/>
              </a:xfrm>
              <a:prstGeom prst="rect">
                <a:avLst/>
              </a:prstGeom>
              <a:blipFill>
                <a:blip r:embed="rId3"/>
                <a:stretch>
                  <a:fillRect l="-667" t="-1179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fourth example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1B97E90-0034-41D8-BE95-B2B5AF2224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06717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3C60A3-0556-4B2B-ACD9-964C9C1646C8}"/>
                  </a:ext>
                </a:extLst>
              </p:cNvPr>
              <p:cNvSpPr/>
              <p:nvPr/>
            </p:nvSpPr>
            <p:spPr>
              <a:xfrm>
                <a:off x="2965930" y="3276600"/>
                <a:ext cx="207818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3C60A3-0556-4B2B-ACD9-964C9C164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30" y="3276600"/>
                <a:ext cx="207818" cy="304800"/>
              </a:xfrm>
              <a:prstGeom prst="rect">
                <a:avLst/>
              </a:prstGeom>
              <a:blipFill>
                <a:blip r:embed="rId3"/>
                <a:stretch>
                  <a:fillRect l="-38235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4BADB-AA3B-4BA3-83CA-7003F834E331}"/>
                  </a:ext>
                </a:extLst>
              </p:cNvPr>
              <p:cNvSpPr txBox="1"/>
              <p:nvPr/>
            </p:nvSpPr>
            <p:spPr>
              <a:xfrm>
                <a:off x="5638800" y="1524000"/>
                <a:ext cx="5638800" cy="278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By the same analysis as the previous slide, for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-th iteration of the outer-for loop, the inner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the outer-for loop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changes from 1 to n. Hence the total time complexity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4BADB-AA3B-4BA3-83CA-7003F834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524000"/>
                <a:ext cx="5638800" cy="2787558"/>
              </a:xfrm>
              <a:prstGeom prst="rect">
                <a:avLst/>
              </a:prstGeom>
              <a:blipFill>
                <a:blip r:embed="rId4"/>
                <a:stretch>
                  <a:fillRect l="-649" t="-1094" r="-432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F664-2643-48BC-92C3-FDDC2E7F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3182A-0962-4C73-9DFA-FD5EB8403E5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seen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allows us to ignore unnecessary details and focus on dominating terms of growth</a:t>
                </a:r>
              </a:p>
              <a:p>
                <a:pPr lvl="1"/>
                <a:r>
                  <a:rPr lang="en-US" dirty="0"/>
                  <a:t>Informally,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forgets constant factors, lower-order terms.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−42=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6600"/>
                    </a:solidFill>
                  </a:rPr>
                  <a:t>Simpler, easier to analyze, and focus on key growth rate</a:t>
                </a:r>
              </a:p>
              <a:p>
                <a:r>
                  <a:rPr lang="en-US" dirty="0">
                    <a:solidFill>
                      <a:srgbClr val="700000"/>
                    </a:solidFill>
                  </a:rPr>
                  <a:t>But: what exactly are we ignoring?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dirty="0"/>
                  <a:t>Before we introduce this formally</a:t>
                </a:r>
              </a:p>
              <a:p>
                <a:pPr lvl="1"/>
                <a:r>
                  <a:rPr lang="en-US" dirty="0"/>
                  <a:t>First introduce big-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notations</a:t>
                </a:r>
              </a:p>
              <a:p>
                <a:pPr lvl="1"/>
                <a:r>
                  <a:rPr lang="en-US" dirty="0"/>
                  <a:t>Then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Intuitively, big-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“roughly”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≤, ≥,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, respectively (up-to constants)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3182A-0962-4C73-9DFA-FD5EB8403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868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Asymptotic notations</a:t>
            </a:r>
          </a:p>
        </p:txBody>
      </p:sp>
    </p:spTree>
    <p:extLst>
      <p:ext uri="{BB962C8B-B14F-4D97-AF65-F5344CB8AC3E}">
        <p14:creationId xmlns:p14="http://schemas.microsoft.com/office/powerpoint/2010/main" val="350840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Big-O notation</a:t>
            </a:r>
          </a:p>
        </p:txBody>
      </p:sp>
    </p:spTree>
    <p:extLst>
      <p:ext uri="{BB962C8B-B14F-4D97-AF65-F5344CB8AC3E}">
        <p14:creationId xmlns:p14="http://schemas.microsoft.com/office/powerpoint/2010/main" val="870835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D70C-49D6-432E-A68A-AA948E20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108204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10820400" cy="1981200"/>
              </a:xfrm>
              <a:blipFill>
                <a:blip r:embed="rId2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3423745"/>
                <a:ext cx="106680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at most as fast as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r>
                  <a:rPr lang="en-US" sz="2000" dirty="0">
                    <a:latin typeface="Cambria Math" panose="02040503050406030204" pitchFamily="18" charset="0"/>
                  </a:rPr>
                  <a:t>We also say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is </a:t>
                </a:r>
                <a:r>
                  <a:rPr lang="en-US" sz="2000" dirty="0">
                    <a:solidFill>
                      <a:srgbClr val="700000"/>
                    </a:solidFill>
                    <a:latin typeface="Cambria Math" panose="02040503050406030204" pitchFamily="18" charset="0"/>
                  </a:rPr>
                  <a:t>an asymptotic upper bound</a:t>
                </a:r>
                <a:r>
                  <a:rPr lang="en-US" sz="20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in this case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423745"/>
                <a:ext cx="10668000" cy="2651760"/>
              </a:xfrm>
              <a:prstGeom prst="rect">
                <a:avLst/>
              </a:prstGeom>
              <a:blipFill>
                <a:blip r:embed="rId3"/>
                <a:stretch>
                  <a:fillRect l="-400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100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D70C-49D6-432E-A68A-AA948E20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E4D0FD-8489-47D5-86BE-B57000AC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4255"/>
            <a:ext cx="3243262" cy="29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99D39-65D2-5E49-F15B-D5D70F5F1B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423E22-0DB1-75FE-8DCE-CA11EF8866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1219200"/>
                <a:ext cx="108204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Font typeface="Wingdings 3" pitchFamily="18" charset="2"/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423E22-0DB1-75FE-8DCE-CA11EF886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19200"/>
                <a:ext cx="10820400" cy="1981200"/>
              </a:xfrm>
              <a:prstGeom prst="rect">
                <a:avLst/>
              </a:prstGeom>
              <a:blipFill>
                <a:blip r:embed="rId3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45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B732-5BB4-4852-AB37-6F03D72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A5684A-B4E9-44E5-9A6B-7DEFF74AEDC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Idea: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/>
                  <a:t>has to be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return the one whose loss is smallest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A5684A-B4E9-44E5-9A6B-7DEFF74AE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48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F67-DE13-4195-9FC0-01725EA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346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[Upper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0000"/>
                    </a:solidFill>
                  </a:rPr>
                  <a:t>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positive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blipFill>
                <a:blip r:embed="rId3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[Upper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=+∞,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0000"/>
                    </a:solidFill>
                  </a:rPr>
                  <a:t>does not </a:t>
                </a:r>
                <a:r>
                  <a:rPr lang="en-US" dirty="0"/>
                  <a:t>hold.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blipFill>
                <a:blip r:embed="rId4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F67-DE13-4195-9FC0-01725EA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01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  <a:blipFill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623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blipFill>
                <a:blip r:embed="rId3"/>
                <a:stretch>
                  <a:fillRect l="-886" t="-2121" r="-1219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423745"/>
                <a:ext cx="95250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at least as fast as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r>
                  <a:rPr lang="en-US" sz="2000" dirty="0">
                    <a:latin typeface="Cambria Math" panose="02040503050406030204" pitchFamily="18" charset="0"/>
                  </a:rPr>
                  <a:t>We also say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is </a:t>
                </a:r>
                <a:r>
                  <a:rPr lang="en-US" sz="2000" dirty="0">
                    <a:solidFill>
                      <a:srgbClr val="700000"/>
                    </a:solidFill>
                    <a:latin typeface="Cambria Math" panose="02040503050406030204" pitchFamily="18" charset="0"/>
                  </a:rPr>
                  <a:t>an asymptotic lower bound</a:t>
                </a:r>
                <a:r>
                  <a:rPr lang="en-US" sz="20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in this case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423745"/>
                <a:ext cx="9525000" cy="2651760"/>
              </a:xfrm>
              <a:prstGeom prst="rect">
                <a:avLst/>
              </a:prstGeom>
              <a:blipFill>
                <a:blip r:embed="rId4"/>
                <a:stretch>
                  <a:fillRect l="-448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068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BBB7046A-5F9E-449F-A388-3FBDB555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276601"/>
            <a:ext cx="3576637" cy="325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2713B-B741-4E90-97F6-FDFBD3C03A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09F7D-8183-4FBF-7B93-CF0F5E93EB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19200"/>
                <a:ext cx="109728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Font typeface="Wingdings 3" pitchFamily="18" charset="2"/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09F7D-8183-4FBF-7B93-CF0F5E93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10972800" cy="1981200"/>
              </a:xfrm>
              <a:prstGeom prst="rect">
                <a:avLst/>
              </a:prstGeom>
              <a:blipFill>
                <a:blip r:embed="rId4"/>
                <a:stretch>
                  <a:fillRect l="-886" t="-2121" r="-1219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386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95400"/>
                <a:ext cx="9448800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95400"/>
                <a:ext cx="9448800" cy="4937760"/>
              </a:xfrm>
              <a:blipFill>
                <a:blip r:embed="rId2"/>
                <a:stretch>
                  <a:fillRect l="-5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920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[Lower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blipFill>
                <a:blip r:embed="rId3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[Lower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=+∞,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cannot hold.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blipFill>
                <a:blip r:embed="rId4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30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8D2E-FB61-41E4-9A66-76BCFA9F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829B2-C248-4E6E-A439-76FDCEB83CC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829B2-C248-4E6E-A439-76FDCEB83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01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  <a:blipFill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C23-0CBC-419E-BEC9-BB00BB50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76400" y="1371600"/>
                <a:ext cx="5638800" cy="5029200"/>
              </a:xfrm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def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E12BE"/>
                    </a:solidFill>
                  </a:rPr>
                  <a:t>median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  <a:latin typeface="Arial Narrow" panose="020B0606020202030204" pitchFamily="34" charset="0"/>
                  </a:rPr>
                  <a:t>None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float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'inf’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for</a:t>
                </a:r>
                <a:r>
                  <a:rPr lang="en-US" sz="2400" dirty="0"/>
                  <a:t> 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for</a:t>
                </a:r>
                <a:r>
                  <a:rPr lang="en-US" sz="2400" dirty="0"/>
                  <a:t> x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+=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abs</a:t>
                </a:r>
                <a:r>
                  <a:rPr lang="en-US" sz="2400" dirty="0"/>
                  <a:t>(x - h)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&lt; 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total_abs_loss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h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return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min_h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76400" y="1371600"/>
                <a:ext cx="5638800" cy="5029200"/>
              </a:xfrm>
              <a:blipFill>
                <a:blip r:embed="rId2"/>
                <a:stretch>
                  <a:fillRect l="-1509" t="-84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B4AF2A3-E28B-42AD-8398-F643B577D03E}"/>
              </a:ext>
            </a:extLst>
          </p:cNvPr>
          <p:cNvSpPr/>
          <p:nvPr/>
        </p:nvSpPr>
        <p:spPr>
          <a:xfrm>
            <a:off x="7543800" y="1371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Inner-for loop: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F1F7C-2B3D-43FD-9090-495FFC9309AA}"/>
              </a:ext>
            </a:extLst>
          </p:cNvPr>
          <p:cNvSpPr/>
          <p:nvPr/>
        </p:nvSpPr>
        <p:spPr>
          <a:xfrm>
            <a:off x="7543800" y="3429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Outer-for loop: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EE2C2-986F-49D3-8C14-90A000B6D0F8}"/>
              </a:ext>
            </a:extLst>
          </p:cNvPr>
          <p:cNvSpPr/>
          <p:nvPr/>
        </p:nvSpPr>
        <p:spPr>
          <a:xfrm>
            <a:off x="7541172" y="5257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Total: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8204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820400" cy="1981200"/>
              </a:xfrm>
              <a:blipFill>
                <a:blip r:embed="rId3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423745"/>
                <a:ext cx="94488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like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23745"/>
                <a:ext cx="9448800" cy="2651760"/>
              </a:xfrm>
              <a:prstGeom prst="rect">
                <a:avLst/>
              </a:prstGeom>
              <a:blipFill>
                <a:blip r:embed="rId4"/>
                <a:stretch>
                  <a:fillRect l="-452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32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1FF41F2-98DE-48FF-A5FD-2CEF2715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1"/>
            <a:ext cx="3200400" cy="30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B6E779-C7F0-4D9A-9B63-243E422003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0B0F72-B4B4-4C32-89D0-96CB6D21CD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1219200"/>
                <a:ext cx="82296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0B0F72-B4B4-4C32-89D0-96CB6D21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219200"/>
                <a:ext cx="8229600" cy="1981200"/>
              </a:xfrm>
              <a:prstGeom prst="rect">
                <a:avLst/>
              </a:prstGeom>
              <a:blipFill>
                <a:blip r:embed="rId4"/>
                <a:stretch>
                  <a:fillRect l="-1181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750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3820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[Big-Theta]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382000" cy="2057400"/>
              </a:xfrm>
              <a:blipFill>
                <a:blip r:embed="rId3"/>
                <a:stretch>
                  <a:fillRect l="-1160" t="-2047" r="-1885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3820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[Big-Theta]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/>
                  <a:t> for some positive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382000" cy="2057400"/>
              </a:xfrm>
              <a:prstGeom prst="rect">
                <a:avLst/>
              </a:prstGeom>
              <a:blipFill>
                <a:blip r:embed="rId4"/>
                <a:stretch>
                  <a:fillRect l="-1160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88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9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263A-CB18-4A6C-95EB-26E08331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0782-D786-4CEA-B134-0542152259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0782-D786-4CEA-B134-054215225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62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Big-O (upper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blipFill>
                <a:blip r:embed="rId2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(lower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blipFill>
                <a:blip r:embed="rId3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(asymptoticly the same)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blipFill>
                <a:blip r:embed="rId4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F9178D25-85CE-42C8-9320-5BA55184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15" y="4697062"/>
            <a:ext cx="1984870" cy="19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2F8D35-E3A3-401A-9A51-20DC82B2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0" y="2902465"/>
            <a:ext cx="2082040" cy="18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79F9A5-E01E-461A-A9EE-F059A439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86" y="1101025"/>
            <a:ext cx="2082041" cy="19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84181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C23-0CBC-419E-BEC9-BB00BB50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638800" cy="5029200"/>
              </a:xfrm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def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E12BE"/>
                    </a:solidFill>
                  </a:rPr>
                  <a:t>median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  <a:latin typeface="Arial Narrow" panose="020B0606020202030204" pitchFamily="34" charset="0"/>
                  </a:rPr>
                  <a:t>None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float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'inf’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for</a:t>
                </a:r>
                <a:r>
                  <a:rPr lang="en-US" sz="2400" dirty="0"/>
                  <a:t> 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for</a:t>
                </a:r>
                <a:r>
                  <a:rPr lang="en-US" sz="2400" dirty="0"/>
                  <a:t> x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+=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abs</a:t>
                </a:r>
                <a:r>
                  <a:rPr lang="en-US" sz="2400" dirty="0"/>
                  <a:t>(x - h)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&lt; 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total_abs_loss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h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return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min_h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638800" cy="5029200"/>
              </a:xfrm>
              <a:blipFill>
                <a:blip r:embed="rId2"/>
                <a:stretch>
                  <a:fillRect l="-1509" t="-84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9023B-EB56-4D0C-9EE8-11FDFB602657}"/>
                  </a:ext>
                </a:extLst>
              </p:cNvPr>
              <p:cNvSpPr/>
              <p:nvPr/>
            </p:nvSpPr>
            <p:spPr>
              <a:xfrm>
                <a:off x="8001000" y="1868214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9023B-EB56-4D0C-9EE8-11FDFB602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868214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33345C0-F5EE-4AA1-927D-05BCA68978FF}"/>
              </a:ext>
            </a:extLst>
          </p:cNvPr>
          <p:cNvSpPr/>
          <p:nvPr/>
        </p:nvSpPr>
        <p:spPr>
          <a:xfrm>
            <a:off x="8001000" y="36576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will see how to do better later in class. </a:t>
            </a:r>
          </a:p>
        </p:txBody>
      </p:sp>
    </p:spTree>
    <p:extLst>
      <p:ext uri="{BB962C8B-B14F-4D97-AF65-F5344CB8AC3E}">
        <p14:creationId xmlns:p14="http://schemas.microsoft.com/office/powerpoint/2010/main" val="22560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E97A-DE70-4347-1192-5B3F4B3C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9818-CF3E-BC25-3325-90EFF9B43D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abstract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90402-5236-5417-18DA-9D272BBA13AE}"/>
              </a:ext>
            </a:extLst>
          </p:cNvPr>
          <p:cNvSpPr txBox="1"/>
          <p:nvPr/>
        </p:nvSpPr>
        <p:spPr>
          <a:xfrm>
            <a:off x="3124200" y="186130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8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10E64-F50E-5F55-E52C-5C74A7B09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62E8-834F-8282-BBEB-760D934D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784A-BF71-C878-92CC-5ECBDA683A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abstract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74BBE-4153-1C1E-EB53-F2CC94AB4E85}"/>
              </a:ext>
            </a:extLst>
          </p:cNvPr>
          <p:cNvSpPr txBox="1"/>
          <p:nvPr/>
        </p:nvSpPr>
        <p:spPr>
          <a:xfrm>
            <a:off x="3124200" y="186130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36872-F7DE-4199-5DEA-CBD62E0712A1}"/>
                  </a:ext>
                </a:extLst>
              </p:cNvPr>
              <p:cNvSpPr/>
              <p:nvPr/>
            </p:nvSpPr>
            <p:spPr>
              <a:xfrm>
                <a:off x="2057400" y="3962400"/>
                <a:ext cx="80772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Inner-most line will be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times. </a:t>
                </a:r>
              </a:p>
              <a:p>
                <a:pPr algn="ctr"/>
                <a:r>
                  <a:rPr lang="en-US" sz="2400" dirty="0"/>
                  <a:t>Thus the time complexity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36872-F7DE-4199-5DEA-CBD62E07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962400"/>
                <a:ext cx="8077200" cy="1219200"/>
              </a:xfrm>
              <a:prstGeom prst="rect">
                <a:avLst/>
              </a:prstGeom>
              <a:blipFill>
                <a:blip r:embed="rId2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22595</TotalTime>
  <Words>4412</Words>
  <Application>Microsoft Office PowerPoint</Application>
  <PresentationFormat>Widescreen</PresentationFormat>
  <Paragraphs>688</Paragraphs>
  <Slides>66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FiraMono-Medium-Identity-H</vt:lpstr>
      <vt:lpstr>Gill Sans MT</vt:lpstr>
      <vt:lpstr>Calibri Light</vt:lpstr>
      <vt:lpstr>Wingdings 3</vt:lpstr>
      <vt:lpstr>Calibri</vt:lpstr>
      <vt:lpstr>Cambria Math</vt:lpstr>
      <vt:lpstr>Bookman Old Style</vt:lpstr>
      <vt:lpstr>Arial</vt:lpstr>
      <vt:lpstr>Arial Narrow</vt:lpstr>
      <vt:lpstr>FiraMono-Regular-Identity-H</vt:lpstr>
      <vt:lpstr>Wingdings</vt:lpstr>
      <vt:lpstr>Origin</vt:lpstr>
      <vt:lpstr>1_Custom Design</vt:lpstr>
      <vt:lpstr>Custom Design</vt:lpstr>
      <vt:lpstr>DSC40B: Theoretical Foundations of Data Science II </vt:lpstr>
      <vt:lpstr>Today’s Agenda</vt:lpstr>
      <vt:lpstr>More examples: Nest loops</vt:lpstr>
      <vt:lpstr>The median problem</vt:lpstr>
      <vt:lpstr>One algorithm </vt:lpstr>
      <vt:lpstr>One algorithm </vt:lpstr>
      <vt:lpstr>One algorithm </vt:lpstr>
      <vt:lpstr>PowerPoint Presentation</vt:lpstr>
      <vt:lpstr>PowerPoint Presentation</vt:lpstr>
      <vt:lpstr>Caution! </vt:lpstr>
      <vt:lpstr>Caution! </vt:lpstr>
      <vt:lpstr>Caution! </vt:lpstr>
      <vt:lpstr>Caution! </vt:lpstr>
      <vt:lpstr>Caution! </vt:lpstr>
      <vt:lpstr>Caution! </vt:lpstr>
      <vt:lpstr>A second example</vt:lpstr>
      <vt:lpstr>A second example</vt:lpstr>
      <vt:lpstr>A second example</vt:lpstr>
      <vt:lpstr>A second example</vt:lpstr>
      <vt:lpstr>A second example</vt:lpstr>
      <vt:lpstr>A second example</vt:lpstr>
      <vt:lpstr>A second example</vt:lpstr>
      <vt:lpstr>Tallest_pole, cont. </vt:lpstr>
      <vt:lpstr>Tallest_pole, cont. </vt:lpstr>
      <vt:lpstr>Tallest_pole, cont. </vt:lpstr>
      <vt:lpstr>Tallest_pole, cont. </vt:lpstr>
      <vt:lpstr>Tallest_pole, cont. </vt:lpstr>
      <vt:lpstr>Note </vt:lpstr>
      <vt:lpstr>Note </vt:lpstr>
      <vt:lpstr>What’s the difference? </vt:lpstr>
      <vt:lpstr>Depended Nested Loop</vt:lpstr>
      <vt:lpstr>Depended Nested Loop</vt:lpstr>
      <vt:lpstr>Linear vs quadratic growth</vt:lpstr>
      <vt:lpstr>Scaling</vt:lpstr>
      <vt:lpstr>PowerPoint Presentation</vt:lpstr>
      <vt:lpstr>Some common growth rates</vt:lpstr>
      <vt:lpstr>More on nested loops analysis</vt:lpstr>
      <vt:lpstr>A first example</vt:lpstr>
      <vt:lpstr>A pseudo-code example</vt:lpstr>
      <vt:lpstr>A second example</vt:lpstr>
      <vt:lpstr>A second example</vt:lpstr>
      <vt:lpstr>A third example</vt:lpstr>
      <vt:lpstr>A fourth example</vt:lpstr>
      <vt:lpstr>PowerPoint Presentation</vt:lpstr>
      <vt:lpstr>Asymptotic notations</vt:lpstr>
      <vt:lpstr>Big-O notation</vt:lpstr>
      <vt:lpstr>Big-O notation</vt:lpstr>
      <vt:lpstr>Big-O notation</vt:lpstr>
      <vt:lpstr>Examples</vt:lpstr>
      <vt:lpstr>More examples</vt:lpstr>
      <vt:lpstr>A useful result</vt:lpstr>
      <vt:lpstr>More examples</vt:lpstr>
      <vt:lpstr>Big-Ω notation</vt:lpstr>
      <vt:lpstr>Big-Ω notation</vt:lpstr>
      <vt:lpstr>Big-Ω notation</vt:lpstr>
      <vt:lpstr>Examples</vt:lpstr>
      <vt:lpstr>A useful result</vt:lpstr>
      <vt:lpstr>More Examples</vt:lpstr>
      <vt:lpstr>Big-Θ notation</vt:lpstr>
      <vt:lpstr>Big-Θ notation</vt:lpstr>
      <vt:lpstr>Big-Θ notation</vt:lpstr>
      <vt:lpstr>A useful result</vt:lpstr>
      <vt:lpstr>Examples</vt:lpstr>
      <vt:lpstr>More Examples</vt:lpstr>
      <vt:lpstr>In 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1310</cp:revision>
  <dcterms:created xsi:type="dcterms:W3CDTF">2006-08-16T00:00:00Z</dcterms:created>
  <dcterms:modified xsi:type="dcterms:W3CDTF">2026-01-02T23:31:41Z</dcterms:modified>
</cp:coreProperties>
</file>