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35"/>
  </p:notesMasterIdLst>
  <p:sldIdLst>
    <p:sldId id="256" r:id="rId4"/>
    <p:sldId id="814" r:id="rId5"/>
    <p:sldId id="785" r:id="rId6"/>
    <p:sldId id="779" r:id="rId7"/>
    <p:sldId id="812" r:id="rId8"/>
    <p:sldId id="813" r:id="rId9"/>
    <p:sldId id="815" r:id="rId10"/>
    <p:sldId id="817" r:id="rId11"/>
    <p:sldId id="818" r:id="rId12"/>
    <p:sldId id="816" r:id="rId13"/>
    <p:sldId id="822" r:id="rId14"/>
    <p:sldId id="821" r:id="rId15"/>
    <p:sldId id="824" r:id="rId16"/>
    <p:sldId id="826" r:id="rId17"/>
    <p:sldId id="825" r:id="rId18"/>
    <p:sldId id="823" r:id="rId19"/>
    <p:sldId id="819" r:id="rId20"/>
    <p:sldId id="820" r:id="rId21"/>
    <p:sldId id="827" r:id="rId22"/>
    <p:sldId id="829" r:id="rId23"/>
    <p:sldId id="828" r:id="rId24"/>
    <p:sldId id="830" r:id="rId25"/>
    <p:sldId id="831" r:id="rId26"/>
    <p:sldId id="832" r:id="rId27"/>
    <p:sldId id="833" r:id="rId28"/>
    <p:sldId id="834" r:id="rId29"/>
    <p:sldId id="835" r:id="rId30"/>
    <p:sldId id="836" r:id="rId31"/>
    <p:sldId id="837" r:id="rId32"/>
    <p:sldId id="838" r:id="rId33"/>
    <p:sldId id="811" r:id="rId34"/>
  </p:sldIdLst>
  <p:sldSz cx="12192000" cy="6858000"/>
  <p:notesSz cx="6858000" cy="9144000"/>
  <p:embeddedFontLst>
    <p:embeddedFont>
      <p:font typeface="Bookman Old Style" panose="02050604050505020204" pitchFamily="18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Gill Sans MT" panose="020B0502020104020203" pitchFamily="34" charset="0"/>
      <p:regular r:id="rId41"/>
      <p:bold r:id="rId42"/>
      <p:italic r:id="rId43"/>
      <p:boldItalic r:id="rId44"/>
    </p:embeddedFont>
    <p:embeddedFont>
      <p:font typeface="Times" panose="02020603050405020304" pitchFamily="18" charset="0"/>
      <p:regular r:id="rId45"/>
      <p:bold r:id="rId46"/>
      <p:italic r:id="rId47"/>
      <p:boldItalic r:id="rId48"/>
    </p:embeddedFont>
    <p:embeddedFont>
      <p:font typeface="Wingdings 3" panose="05040102010807070707" pitchFamily="18" charset="2"/>
      <p:regular r:id="rId49"/>
    </p:embeddedFont>
  </p:embeddedFontLst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008000"/>
    <a:srgbClr val="0B0E8F"/>
    <a:srgbClr val="FF9900"/>
    <a:srgbClr val="FFFFCC"/>
    <a:srgbClr val="46464C"/>
    <a:srgbClr val="6E7792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0909" autoAdjust="0"/>
  </p:normalViewPr>
  <p:slideViewPr>
    <p:cSldViewPr>
      <p:cViewPr varScale="1">
        <p:scale>
          <a:sx n="101" d="100"/>
          <a:sy n="101" d="100"/>
        </p:scale>
        <p:origin x="91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7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1/15/2025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1/15/2025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1/15/2025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1/15/2025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1/15/2025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1/15/2025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1/15/2025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1/15/2025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Lecture 3:   </a:t>
            </a:r>
            <a:r>
              <a:rPr lang="en-US" sz="2800" i="1" dirty="0"/>
              <a:t>More on asymptotic time complexity; Best and Worst case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9869-A9C4-4256-99D0-4CEEE166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A4C9B6F-4027-4118-BC6A-FA18AD5A6D4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1"/>
                <a:ext cx="9601200" cy="49371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Θ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if and only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𝑂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(Transpose) symmetry:</a:t>
                </a:r>
              </a:p>
              <a:p>
                <a:pPr lvl="1"/>
                <a:r>
                  <a:rPr lang="en-US" sz="21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, then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2100" dirty="0"/>
              </a:p>
              <a:p>
                <a:pPr lvl="1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𝑂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000" dirty="0"/>
                  <a:t> The converse also holds. </a:t>
                </a:r>
              </a:p>
              <a:p>
                <a:pPr lvl="2"/>
                <a:r>
                  <a:rPr lang="en-US" sz="1700" dirty="0" err="1"/>
                  <a:t>E.g</a:t>
                </a:r>
                <a:r>
                  <a:rPr lang="en-US" sz="1700" dirty="0"/>
                  <a:t>, 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7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)  </m:t>
                        </m:r>
                      </m:e>
                    </m:func>
                    <m:r>
                      <a:rPr lang="en-US" sz="1700" i="1"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7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 = </m:t>
                        </m:r>
                      </m:e>
                    </m:func>
                    <m:r>
                      <m:rPr>
                        <m:sty m:val="p"/>
                      </m:rPr>
                      <a:rPr lang="en-US" sz="17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700" dirty="0"/>
              </a:p>
              <a:p>
                <a:endParaRPr lang="en-US" sz="2400" dirty="0"/>
              </a:p>
              <a:p>
                <a:r>
                  <a:rPr lang="en-US" sz="2400" dirty="0"/>
                  <a:t>Transitivity: </a:t>
                </a:r>
              </a:p>
              <a:p>
                <a:pPr lvl="1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𝑂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𝑂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Same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Ω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Θ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E.g,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; 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A4C9B6F-4027-4118-BC6A-FA18AD5A6D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1"/>
                <a:ext cx="9601200" cy="4937125"/>
              </a:xfrm>
              <a:blipFill>
                <a:blip r:embed="rId2"/>
                <a:stretch>
                  <a:fillRect l="-444" t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64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8DE77-D902-458D-94AB-F19710B5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404FC2-439E-4EC8-99EC-06B5C1D47B4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121979"/>
                <a:ext cx="10896600" cy="5202621"/>
              </a:xfrm>
            </p:spPr>
            <p:txBody>
              <a:bodyPr/>
              <a:lstStyle/>
              <a:p>
                <a:r>
                  <a:rPr lang="en-US" sz="2200" dirty="0"/>
                  <a:t>Prove the statement that </a:t>
                </a:r>
              </a:p>
              <a:p>
                <a:pPr marL="0" indent="0">
                  <a:buNone/>
                </a:pPr>
                <a:r>
                  <a:rPr lang="en-US" sz="2200" dirty="0"/>
                  <a:t>	</a:t>
                </a:r>
                <a:r>
                  <a:rPr lang="en-US" sz="2200" i="1" dirty="0"/>
                  <a:t>If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𝛩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i="1" dirty="0"/>
                  <a:t>, then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𝛩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i="1" dirty="0"/>
                  <a:t>. </a:t>
                </a:r>
              </a:p>
              <a:p>
                <a:pPr marL="0" indent="0">
                  <a:buNone/>
                </a:pPr>
                <a:endParaRPr lang="en-US" sz="400" dirty="0"/>
              </a:p>
              <a:p>
                <a:r>
                  <a:rPr lang="en-US" sz="2200" dirty="0"/>
                  <a:t>Proof: </a:t>
                </a:r>
              </a:p>
              <a:p>
                <a:pPr marL="274638" lvl="1" indent="0">
                  <a:buNone/>
                </a:pPr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/>
                  <a:t>by definition, we know that there exist two positive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 as well as integer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</a:p>
              <a:p>
                <a:pPr marL="274638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274638" lvl="1" indent="0">
                  <a:buNone/>
                </a:pPr>
                <a:r>
                  <a:rPr lang="en-US" sz="2000" dirty="0"/>
                  <a:t>By LHS of the above inequality,  we have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marL="274638" lvl="1" indent="0">
                  <a:buNone/>
                </a:pPr>
                <a:r>
                  <a:rPr lang="en-US" sz="2000" dirty="0"/>
                  <a:t>By RHS of the above inequality, we have that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marL="274638" lvl="1" indent="0">
                  <a:buNone/>
                </a:pPr>
                <a:r>
                  <a:rPr lang="en-US" sz="2000" dirty="0"/>
                  <a:t>Putting these two together, we have that there exist positive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, and integer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</a:p>
              <a:p>
                <a:pPr marL="274638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274638" lvl="1" indent="0">
                  <a:buNone/>
                </a:pPr>
                <a:r>
                  <a:rPr lang="en-US" sz="2000" dirty="0"/>
                  <a:t>Hence by definition of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000" dirty="0"/>
                  <a:t> notation, it follows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000" dirty="0"/>
              </a:p>
              <a:p>
                <a:pPr marL="27463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404FC2-439E-4EC8-99EC-06B5C1D47B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121979"/>
                <a:ext cx="10896600" cy="5202621"/>
              </a:xfrm>
              <a:blipFill>
                <a:blip r:embed="rId2"/>
                <a:stretch>
                  <a:fillRect l="-280" t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9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E830-BAF7-43EB-8732-287698F6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31E64-3A97-408D-BCE4-2124216621E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latin typeface="Cambria Math" panose="02040503050406030204" pitchFamily="18" charset="0"/>
                  </a:rPr>
                  <a:t>Assume all functions we consider are </a:t>
                </a:r>
                <a:r>
                  <a:rPr lang="en-US" sz="2400" dirty="0">
                    <a:solidFill>
                      <a:srgbClr val="700000"/>
                    </a:solidFill>
                    <a:latin typeface="Cambria Math" panose="02040503050406030204" pitchFamily="18" charset="0"/>
                  </a:rPr>
                  <a:t>positive functions</a:t>
                </a:r>
                <a:endParaRPr lang="en-US" sz="2400" i="1" dirty="0">
                  <a:solidFill>
                    <a:srgbClr val="7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, then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300" dirty="0"/>
                  <a:t>Useful in analyzing algorithm with multiple commands. 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31E64-3A97-408D-BCE4-2124216621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B43DB78-BFD4-4B55-AAE1-DCC1B4647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045169"/>
            <a:ext cx="6324600" cy="2508031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93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E830-BAF7-43EB-8732-287698F6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31E64-3A97-408D-BCE4-2124216621E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latin typeface="Cambria Math" panose="02040503050406030204" pitchFamily="18" charset="0"/>
                  </a:rPr>
                  <a:t>Assume all functions we consider are positive functions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, then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, then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31E64-3A97-408D-BCE4-2124216621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189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E12A1-D2DB-4256-AE81-367B45C91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C9795-3DE3-42FA-85DB-087A2706468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8229600" cy="1752600"/>
          </a:xfrm>
          <a:ln w="2222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8000"/>
                </a:solidFill>
                <a:latin typeface="FiraMono-Medium-Identity-H"/>
              </a:rPr>
              <a:t>	for </a:t>
            </a:r>
            <a:r>
              <a:rPr lang="pt-BR" sz="2400" dirty="0">
                <a:solidFill>
                  <a:srgbClr val="000000"/>
                </a:solidFill>
                <a:latin typeface="FiraMono-Regular-Identity-H"/>
              </a:rPr>
              <a:t>i </a:t>
            </a:r>
            <a:r>
              <a:rPr lang="pt-BR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pt-BR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pt-BR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pt-BR" sz="2400" dirty="0">
                <a:solidFill>
                  <a:srgbClr val="666666"/>
                </a:solidFill>
                <a:latin typeface="FiraMono-Regular-Identity-H"/>
              </a:rPr>
              <a:t>4*</a:t>
            </a:r>
            <a:r>
              <a:rPr lang="pt-BR" sz="2400" dirty="0">
                <a:solidFill>
                  <a:srgbClr val="000000"/>
                </a:solidFill>
                <a:latin typeface="FiraMono-Regular-Identity-H"/>
              </a:rPr>
              <a:t>n </a:t>
            </a:r>
            <a:r>
              <a:rPr lang="pt-BR" sz="2400" dirty="0">
                <a:solidFill>
                  <a:srgbClr val="666666"/>
                </a:solidFill>
                <a:latin typeface="FiraMono-Regular-Identity-H"/>
              </a:rPr>
              <a:t>+ 4</a:t>
            </a:r>
            <a:r>
              <a:rPr lang="pt-BR" sz="240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pt-BR" sz="2400" dirty="0">
                <a:solidFill>
                  <a:srgbClr val="666666"/>
                </a:solidFill>
                <a:latin typeface="FiraMono-Regular-Identity-H"/>
              </a:rPr>
              <a:t>4*</a:t>
            </a:r>
            <a:r>
              <a:rPr lang="pt-BR" sz="2400" dirty="0">
                <a:solidFill>
                  <a:srgbClr val="000000"/>
                </a:solidFill>
                <a:latin typeface="FiraMono-Regular-Identity-H"/>
              </a:rPr>
              <a:t>n</a:t>
            </a:r>
            <a:r>
              <a:rPr lang="pt-BR" sz="2400" dirty="0">
                <a:solidFill>
                  <a:srgbClr val="666666"/>
                </a:solidFill>
                <a:latin typeface="FiraMono-Regular-Identity-H"/>
              </a:rPr>
              <a:t>**2 + 5</a:t>
            </a:r>
            <a:r>
              <a:rPr lang="pt-BR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	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j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100*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n, n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**2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			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, j)</a:t>
            </a:r>
            <a:endParaRPr lang="en-US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512A5A-5E4C-4495-92AA-9BF134468EC8}"/>
              </a:ext>
            </a:extLst>
          </p:cNvPr>
          <p:cNvSpPr txBox="1">
            <a:spLocks/>
          </p:cNvSpPr>
          <p:nvPr/>
        </p:nvSpPr>
        <p:spPr bwMode="auto">
          <a:xfrm>
            <a:off x="1981200" y="3352800"/>
            <a:ext cx="8229600" cy="280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09958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E830-BAF7-43EB-8732-287698F6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31E64-3A97-408D-BCE4-2124216621E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, then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but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, </a:t>
                </a:r>
              </a:p>
              <a:p>
                <a:pPr marL="0" indent="0">
                  <a:buNone/>
                </a:pPr>
                <a:r>
                  <a:rPr lang="en-US" sz="2400" dirty="0"/>
                  <a:t>   	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  <a:p>
                <a:pPr lvl="1"/>
                <a:r>
                  <a:rPr lang="en-US" sz="2000" dirty="0"/>
                  <a:t>That’s why sometimes we can talk about the </a:t>
                </a:r>
                <a:r>
                  <a:rPr lang="en-US" sz="2000" dirty="0">
                    <a:solidFill>
                      <a:srgbClr val="700000"/>
                    </a:solidFill>
                  </a:rPr>
                  <a:t>dominating terms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and ignore </a:t>
                </a:r>
                <a:r>
                  <a:rPr lang="en-US" sz="2000" dirty="0">
                    <a:solidFill>
                      <a:srgbClr val="700000"/>
                    </a:solidFill>
                  </a:rPr>
                  <a:t>lower-order terms</a:t>
                </a:r>
              </a:p>
              <a:p>
                <a:pPr lvl="1"/>
                <a:r>
                  <a:rPr lang="en-US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E.g</a:t>
                </a:r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3 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31E64-3A97-408D-BCE4-2124216621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440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0339-E816-4A88-8EA7-78BC6F54B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 1: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3F981F-7447-4DCC-83A1-628770F024C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In this course, we mostly use asymptotic language to measure time complexity of algorithms</a:t>
                </a:r>
              </a:p>
              <a:p>
                <a:r>
                  <a:rPr lang="en-US" dirty="0"/>
                  <a:t>However, it can be used for other places where a measurement of growth rate is needed. </a:t>
                </a:r>
              </a:p>
              <a:p>
                <a:pPr marL="274638" lvl="1" indent="0">
                  <a:buNone/>
                </a:pPr>
                <a:endParaRPr lang="en-US" sz="600" dirty="0"/>
              </a:p>
              <a:p>
                <a:pPr lvl="1"/>
                <a:r>
                  <a:rPr lang="en-US" dirty="0"/>
                  <a:t>Ex1: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2+⋯+</m:t>
                            </m:r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e>
                            </m:func>
                          </m:e>
                        </m:func>
                      </m:e>
                    </m:func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sz="600" dirty="0"/>
              </a:p>
              <a:p>
                <a:pPr lvl="1"/>
                <a:r>
                  <a:rPr lang="en-US" dirty="0"/>
                  <a:t>Ex2:   CLT says that the sample mean has a normal distribution with standard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,  we often say that the error in sample mean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(1/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) with high probability.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3F981F-7447-4DCC-83A1-628770F024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37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8E23-FE8E-4D62-90F8-BD073BF2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 1: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9290E6-7DF4-4A1F-8F98-1BFC314A8C3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It is convenient to think that</a:t>
                </a:r>
              </a:p>
              <a:p>
                <a:pPr lvl="1"/>
                <a:r>
                  <a:rPr lang="en-US" sz="2200" dirty="0"/>
                  <a:t>Big-O is smaller than or equal to </a:t>
                </a:r>
              </a:p>
              <a:p>
                <a:pPr lvl="1"/>
                <a:r>
                  <a:rPr lang="en-US" sz="2200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Ω</m:t>
                    </m:r>
                  </m:oMath>
                </a14:m>
                <a:r>
                  <a:rPr lang="en-US" sz="2200" dirty="0"/>
                  <a:t> is larger than or equal to </a:t>
                </a:r>
              </a:p>
              <a:p>
                <a:pPr lvl="1"/>
                <a:r>
                  <a:rPr lang="en-US" sz="2200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Θ</m:t>
                    </m:r>
                  </m:oMath>
                </a14:m>
                <a:r>
                  <a:rPr lang="en-US" sz="2200" dirty="0"/>
                  <a:t> is equal </a:t>
                </a:r>
              </a:p>
              <a:p>
                <a:pPr lvl="4"/>
                <a:endParaRPr lang="en-US" sz="1500" dirty="0"/>
              </a:p>
              <a:p>
                <a:r>
                  <a:rPr lang="en-US" dirty="0"/>
                  <a:t>However, </a:t>
                </a:r>
              </a:p>
              <a:p>
                <a:pPr lvl="1"/>
                <a:r>
                  <a:rPr lang="en-US" dirty="0"/>
                  <a:t>These relations are modulo constant factor scaling</a:t>
                </a:r>
              </a:p>
              <a:p>
                <a:pPr lvl="1"/>
                <a:r>
                  <a:rPr lang="en-US" dirty="0"/>
                  <a:t>Not every pair of functions have such relations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9290E6-7DF4-4A1F-8F98-1BFC314A8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858F19-87CA-4879-80A9-E98793A85E64}"/>
                  </a:ext>
                </a:extLst>
              </p:cNvPr>
              <p:cNvSpPr/>
              <p:nvPr/>
            </p:nvSpPr>
            <p:spPr bwMode="auto">
              <a:xfrm>
                <a:off x="1981200" y="4876800"/>
                <a:ext cx="8229600" cy="762000"/>
              </a:xfrm>
              <a:prstGeom prst="rect">
                <a:avLst/>
              </a:prstGeom>
              <a:solidFill>
                <a:srgbClr val="406DA4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2400" dirty="0">
                    <a:solidFill>
                      <a:schemeClr val="bg1"/>
                    </a:solidFill>
                    <a:latin typeface="Time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∉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" charset="0"/>
                  </a:rPr>
                  <a:t>, this does not imply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Ω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858F19-87CA-4879-80A9-E98793A85E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4876800"/>
                <a:ext cx="8229600" cy="762000"/>
              </a:xfrm>
              <a:prstGeom prst="rect">
                <a:avLst/>
              </a:prstGeom>
              <a:blipFill>
                <a:blip r:embed="rId3"/>
                <a:stretch>
                  <a:fillRect t="-5512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4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E895-272B-4114-A72D-8F061E30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FB8B961-6188-4163-B100-65A61E650DC7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685800" y="1219201"/>
                <a:ext cx="9525000" cy="4937125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/>
                  <a:t>Provide a unified language to measure the performance of algorithms</a:t>
                </a:r>
              </a:p>
              <a:p>
                <a:pPr lvl="1" eaLnBrk="1" hangingPunct="1"/>
                <a:r>
                  <a:rPr lang="en-US" sz="2000" dirty="0"/>
                  <a:t>Give us intuitive idea how fast we shall expect the alg.</a:t>
                </a:r>
              </a:p>
              <a:p>
                <a:pPr lvl="1" eaLnBrk="1" hangingPunct="1"/>
                <a:r>
                  <a:rPr lang="en-US" sz="2000" dirty="0"/>
                  <a:t>Can now compare various algorithms for the same problem</a:t>
                </a:r>
              </a:p>
              <a:p>
                <a:pPr lvl="1" eaLnBrk="1" hangingPunct="1"/>
                <a:endParaRPr lang="en-US" sz="2000" dirty="0"/>
              </a:p>
              <a:p>
                <a:pPr eaLnBrk="1" hangingPunct="1"/>
                <a:r>
                  <a:rPr lang="en-US" sz="2400" dirty="0"/>
                  <a:t>Constants hidden! 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B119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en-US" sz="24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.   </m:t>
                    </m:r>
                    <m:r>
                      <a:rPr lang="en-US" sz="24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sz="24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lvl="2" eaLnBrk="1" hangingPunct="1"/>
                <a:r>
                  <a:rPr lang="en-US" sz="2100" dirty="0"/>
                  <a:t>Say,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/>
                  <a:t>,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00" b="0" i="1" smtClean="0"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/>
                  <a:t> ,which one would you use in practice? </a:t>
                </a:r>
              </a:p>
              <a:p>
                <a:pPr eaLnBrk="1" hangingPunct="1"/>
                <a:endParaRPr lang="en-US" sz="2400" i="1" dirty="0">
                  <a:solidFill>
                    <a:srgbClr val="0B1196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FB8B961-6188-4163-B100-65A61E650D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219201"/>
                <a:ext cx="9525000" cy="4937125"/>
              </a:xfrm>
              <a:blipFill>
                <a:blip r:embed="rId2"/>
                <a:stretch>
                  <a:fillRect l="-448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352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7947-DF97-4297-8421-BABE5B41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68927C-4326-471C-A459-49195CC6CBC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201400" cy="4937760"/>
              </a:xfrm>
            </p:spPr>
            <p:txBody>
              <a:bodyPr/>
              <a:lstStyle/>
              <a:p>
                <a:r>
                  <a:rPr lang="en-US" dirty="0"/>
                  <a:t>Don’t include constants, lower-order terms in the notation.</a:t>
                </a:r>
              </a:p>
              <a:p>
                <a:pPr lvl="1"/>
                <a:endParaRPr lang="en-US" sz="600" dirty="0"/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Bad: 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+ 5 =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" dirty="0"/>
              </a:p>
              <a:p>
                <a:pPr lvl="1"/>
                <a:r>
                  <a:rPr lang="en-US" dirty="0">
                    <a:solidFill>
                      <a:srgbClr val="008000"/>
                    </a:solidFill>
                  </a:rPr>
                  <a:t>Good: 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+ 5 =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" dirty="0"/>
              </a:p>
              <a:p>
                <a:pPr lvl="1"/>
                <a:r>
                  <a:rPr lang="en-US" dirty="0"/>
                  <a:t>It isn’t wrong to do so, just defeats the purpose.</a:t>
                </a:r>
              </a:p>
              <a:p>
                <a:endParaRPr lang="en-US" sz="1000" dirty="0"/>
              </a:p>
              <a:p>
                <a:r>
                  <a:rPr lang="en-US" dirty="0"/>
                  <a:t>Don’t misinterpret meaning of </a:t>
                </a:r>
                <a:r>
                  <a:rPr lang="el-GR" dirty="0"/>
                  <a:t>Θ(⋅).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does not mean that there are constants so that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 err="1"/>
                  <a:t>E.g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68927C-4326-471C-A459-49195CC6CB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201400" cy="4937760"/>
              </a:xfrm>
              <a:blipFill>
                <a:blip r:embed="rId2"/>
                <a:stretch>
                  <a:fillRect l="-490" t="-1111" r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10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1573-77BD-4F3D-BCB2-F58DAAC16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8AE4-3584-446E-8103-B86F43867A7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More on asymptotic complexity</a:t>
            </a:r>
          </a:p>
          <a:p>
            <a:pPr lvl="1"/>
            <a:r>
              <a:rPr lang="en-US" dirty="0"/>
              <a:t>Properties,  and some cautioning</a:t>
            </a:r>
          </a:p>
          <a:p>
            <a:pPr lvl="1"/>
            <a:endParaRPr lang="en-US" dirty="0"/>
          </a:p>
          <a:p>
            <a:r>
              <a:rPr lang="en-US" dirty="0"/>
              <a:t>Asymptotic time complexity of algorithms	</a:t>
            </a:r>
          </a:p>
          <a:p>
            <a:pPr lvl="1"/>
            <a:r>
              <a:rPr lang="en-US" dirty="0"/>
              <a:t>Best time? Worst time? Expected time? </a:t>
            </a:r>
          </a:p>
        </p:txBody>
      </p:sp>
    </p:spTree>
    <p:extLst>
      <p:ext uri="{BB962C8B-B14F-4D97-AF65-F5344CB8AC3E}">
        <p14:creationId xmlns:p14="http://schemas.microsoft.com/office/powerpoint/2010/main" val="3699209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9202A-57F2-4644-B5C2-0564C70F6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B0DBAF-997A-4D40-AA2F-C1C494B596C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eaLnBrk="1" hangingPunct="1"/>
                <a:endParaRPr lang="en-US" i="1" dirty="0">
                  <a:latin typeface="Cambria Math" panose="02040503050406030204" pitchFamily="18" charset="0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eaLnBrk="1" hangingPunct="1"/>
                <a:endParaRPr lang="en-US" dirty="0"/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+</m:t>
                    </m:r>
                    <m:nary>
                      <m:naryPr>
                        <m:chr m:val="∑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</m:oMath>
                </a14:m>
                <a:endParaRPr lang="en-US" sz="2800" i="1" dirty="0">
                  <a:latin typeface="Cambria Math" panose="02040503050406030204" pitchFamily="18" charset="0"/>
                  <a:sym typeface="Symbol" charset="2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B0DBAF-997A-4D40-AA2F-C1C494B596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>
            <a:extLst>
              <a:ext uri="{FF2B5EF4-FFF2-40B4-BE49-F238E27FC236}">
                <a16:creationId xmlns:a16="http://schemas.microsoft.com/office/drawing/2014/main" id="{88B07884-8C66-4A58-B8D4-30EE49FB5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676400"/>
            <a:ext cx="1371600" cy="762000"/>
          </a:xfrm>
          <a:prstGeom prst="rect">
            <a:avLst/>
          </a:prstGeom>
          <a:solidFill>
            <a:srgbClr val="FFC7AE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OK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BB260A4-3ACE-43A8-879E-6388437CA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793387"/>
            <a:ext cx="1371600" cy="685800"/>
          </a:xfrm>
          <a:prstGeom prst="rect">
            <a:avLst/>
          </a:prstGeom>
          <a:solidFill>
            <a:srgbClr val="FFC7AE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9">
                <a:extLst>
                  <a:ext uri="{FF2B5EF4-FFF2-40B4-BE49-F238E27FC236}">
                    <a16:creationId xmlns:a16="http://schemas.microsoft.com/office/drawing/2014/main" id="{1FD8968C-518F-43DD-92B7-3403587FF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0" y="4006019"/>
                <a:ext cx="6781800" cy="1040787"/>
              </a:xfrm>
              <a:prstGeom prst="rect">
                <a:avLst/>
              </a:prstGeom>
              <a:solidFill>
                <a:srgbClr val="CCFFCC">
                  <a:alpha val="5098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should not depend on</a:t>
                </a:r>
                <a:r>
                  <a:rPr lang="en-US" sz="2200" i="1" dirty="0">
                    <a:solidFill>
                      <a:srgbClr val="0B119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B1196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! </a:t>
                </a:r>
              </a:p>
              <a:p>
                <a:pPr algn="ctr"/>
                <a:r>
                  <a:rPr lang="en-US" sz="2200" dirty="0"/>
                  <a:t>It has to be a constant … </a:t>
                </a:r>
              </a:p>
            </p:txBody>
          </p:sp>
        </mc:Choice>
        <mc:Fallback xmlns="">
          <p:sp>
            <p:nvSpPr>
              <p:cNvPr id="6" name="Rectangle 9">
                <a:extLst>
                  <a:ext uri="{FF2B5EF4-FFF2-40B4-BE49-F238E27FC236}">
                    <a16:creationId xmlns:a16="http://schemas.microsoft.com/office/drawing/2014/main" id="{1FD8968C-518F-43DD-92B7-3403587FF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4006019"/>
                <a:ext cx="6781800" cy="1040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9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8728448" presetClass="entr" presetSubtype="1491430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 autoUpdateAnimBg="0"/>
      <p:bldP spid="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Best time complexity, worst time complexity ? </a:t>
            </a:r>
          </a:p>
        </p:txBody>
      </p:sp>
    </p:spTree>
    <p:extLst>
      <p:ext uri="{BB962C8B-B14F-4D97-AF65-F5344CB8AC3E}">
        <p14:creationId xmlns:p14="http://schemas.microsoft.com/office/powerpoint/2010/main" val="632180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691CE-7D3E-403C-8ACA-C0ED49A3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FF3B5D-E566-4955-97F8-A90B207E144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820400" cy="1981200"/>
              </a:xfrm>
            </p:spPr>
            <p:txBody>
              <a:bodyPr/>
              <a:lstStyle/>
              <a:p>
                <a:r>
                  <a:rPr lang="en-US" dirty="0"/>
                  <a:t>Now that we are equipped with a language to describe “time complexity”, let’s use it to analyze algorithms. </a:t>
                </a:r>
              </a:p>
              <a:p>
                <a:endParaRPr lang="en-US" dirty="0"/>
              </a:p>
              <a:p>
                <a:r>
                  <a:rPr lang="en-US" dirty="0"/>
                  <a:t>Simple 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: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FF3B5D-E566-4955-97F8-A90B207E14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820400" cy="1981200"/>
              </a:xfrm>
              <a:blipFill>
                <a:blip r:embed="rId2"/>
                <a:stretch>
                  <a:fillRect l="-507" t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C290C1-E5B5-4381-9FFB-4D1EEFC2FADC}"/>
              </a:ext>
            </a:extLst>
          </p:cNvPr>
          <p:cNvSpPr txBox="1">
            <a:spLocks/>
          </p:cNvSpPr>
          <p:nvPr/>
        </p:nvSpPr>
        <p:spPr bwMode="auto">
          <a:xfrm>
            <a:off x="1066800" y="3526221"/>
            <a:ext cx="4201510" cy="234117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mean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arr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total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arr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	total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+=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	return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total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/ </a:t>
            </a:r>
            <a:r>
              <a:rPr lang="en-US" sz="2400" dirty="0" err="1">
                <a:solidFill>
                  <a:srgbClr val="008000"/>
                </a:solidFill>
                <a:latin typeface="FiraMono-Regular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arr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0814DB7-E444-492A-809F-5421F70D704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563710" y="3782409"/>
                <a:ext cx="3494690" cy="1828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No matter what the input is,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its size, then we have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0814DB7-E444-492A-809F-5421F70D7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3710" y="3782409"/>
                <a:ext cx="3494690" cy="1828800"/>
              </a:xfrm>
              <a:prstGeom prst="rect">
                <a:avLst/>
              </a:prstGeom>
              <a:blipFill>
                <a:blip r:embed="rId3"/>
                <a:stretch>
                  <a:fillRect l="-1389" t="-2640"/>
                </a:stretch>
              </a:blip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73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E346-9B38-42A2-9149-FAEE629B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132705-8E65-4EB2-855B-286C078507E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06062"/>
                <a:ext cx="9601200" cy="1689538"/>
              </a:xfrm>
            </p:spPr>
            <p:txBody>
              <a:bodyPr/>
              <a:lstStyle/>
              <a:p>
                <a:r>
                  <a:rPr lang="en-US" dirty="0"/>
                  <a:t>Search queries</a:t>
                </a:r>
              </a:p>
              <a:p>
                <a:pPr lvl="1"/>
                <a:r>
                  <a:rPr lang="en-US" dirty="0"/>
                  <a:t>say in a database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represented by an array storing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keys (numbers), given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check whether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not. </a:t>
                </a:r>
              </a:p>
              <a:p>
                <a:pPr lvl="2"/>
                <a:r>
                  <a:rPr lang="en-US" dirty="0"/>
                  <a:t>return the index of this element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if it is found, </a:t>
                </a:r>
                <a:r>
                  <a:rPr lang="en-US" dirty="0">
                    <a:solidFill>
                      <a:srgbClr val="008000"/>
                    </a:solidFill>
                    <a:latin typeface="FiraMono-Medium-Identity-H"/>
                  </a:rPr>
                  <a:t>None</a:t>
                </a:r>
                <a:r>
                  <a:rPr lang="en-US" dirty="0"/>
                  <a:t> otherwise.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132705-8E65-4EB2-855B-286C078507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06062"/>
                <a:ext cx="9601200" cy="1689538"/>
              </a:xfrm>
              <a:blipFill>
                <a:blip r:embed="rId2"/>
                <a:stretch>
                  <a:fillRect l="-571" t="-3249" r="-1587" b="-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5478EF9-94A5-4497-9A25-80EF8400EE6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8200" y="3407979"/>
                <a:ext cx="4191000" cy="22859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008000"/>
                    </a:solidFill>
                    <a:latin typeface="FiraMono-Medium-Identity-H"/>
                  </a:rPr>
                  <a:t>def </a:t>
                </a:r>
                <a:r>
                  <a:rPr lang="en-US" sz="2400" dirty="0" err="1">
                    <a:solidFill>
                      <a:srgbClr val="0000FF"/>
                    </a:solidFill>
                    <a:latin typeface="FiraMono-Regular-Identity-H"/>
                  </a:rPr>
                  <a:t>linear_search</a:t>
                </a:r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):</a:t>
                </a:r>
              </a:p>
              <a:p>
                <a:pPr marL="0" indent="0">
                  <a:buNone/>
                </a:pPr>
                <a:r>
                  <a:rPr lang="it-IT" sz="2400" dirty="0">
                    <a:solidFill>
                      <a:srgbClr val="008000"/>
                    </a:solidFill>
                    <a:latin typeface="FiraMono-Medium-Identity-H"/>
                  </a:rPr>
                  <a:t>	for </a:t>
                </a:r>
                <a14:m>
                  <m:oMath xmlns:m="http://schemas.openxmlformats.org/officeDocument/2006/math">
                    <m:r>
                      <a:rPr lang="it-IT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it-IT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dirty="0">
                    <a:solidFill>
                      <a:srgbClr val="AC21FF"/>
                    </a:solidFill>
                    <a:latin typeface="FiraMono-Medium-Identity-H"/>
                  </a:rPr>
                  <a:t>in </a:t>
                </a:r>
                <a:r>
                  <a:rPr lang="it-IT" sz="2400" dirty="0">
                    <a:solidFill>
                      <a:srgbClr val="008000"/>
                    </a:solidFill>
                    <a:latin typeface="FiraMono-Regular-Identity-H"/>
                  </a:rPr>
                  <a:t>enumerate</a:t>
                </a:r>
                <a:r>
                  <a:rPr lang="it-IT" sz="24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it-IT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it-IT" sz="2400" dirty="0">
                    <a:solidFill>
                      <a:srgbClr val="000000"/>
                    </a:solidFill>
                    <a:latin typeface="FiraMono-Regular-Identity-H"/>
                  </a:rPr>
                  <a:t>):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8000"/>
                    </a:solidFill>
                    <a:latin typeface="FiraMono-Medium-Identity-H"/>
                  </a:rPr>
                  <a:t>	        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== 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8000"/>
                    </a:solidFill>
                    <a:latin typeface="FiraMono-Medium-Identity-H"/>
                  </a:rPr>
                  <a:t>		    return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latin typeface="FiraMono-Regular-Identity-H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8000"/>
                    </a:solidFill>
                    <a:latin typeface="FiraMono-Medium-Identity-H"/>
                  </a:rPr>
                  <a:t>	return None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5478EF9-94A5-4497-9A25-80EF8400E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3407979"/>
                <a:ext cx="4191000" cy="2285999"/>
              </a:xfrm>
              <a:prstGeom prst="rect">
                <a:avLst/>
              </a:prstGeom>
              <a:blipFill>
                <a:blip r:embed="rId3"/>
                <a:stretch>
                  <a:fillRect l="-2174" t="-1852" b="-2910"/>
                </a:stretch>
              </a:blip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1B360FD-0BD7-4387-8790-14EE14F74A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23996" y="3200400"/>
                <a:ext cx="3791604" cy="2971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Running time depends on specific input! </a:t>
                </a:r>
              </a:p>
              <a:p>
                <a:pPr lvl="8"/>
                <a:endParaRPr lang="en-US" sz="1000" dirty="0"/>
              </a:p>
              <a:p>
                <a:r>
                  <a:rPr lang="en-US" sz="2400" dirty="0"/>
                  <a:t>Best scenario?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100" dirty="0"/>
              </a:p>
              <a:p>
                <a:r>
                  <a:rPr lang="en-US" sz="2400" dirty="0"/>
                  <a:t>Worst scenario?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1B360FD-0BD7-4387-8790-14EE14F74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3996" y="3200400"/>
                <a:ext cx="3791604" cy="2971800"/>
              </a:xfrm>
              <a:prstGeom prst="rect">
                <a:avLst/>
              </a:prstGeom>
              <a:blipFill>
                <a:blip r:embed="rId4"/>
                <a:stretch>
                  <a:fillRect l="-960" t="-1426"/>
                </a:stretch>
              </a:blip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12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9432-ECF5-4ADF-B452-AD413842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A7D355-6E14-4B58-8718-A9B6290D3C1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Best-case time complexity </a:t>
                </a:r>
              </a:p>
              <a:p>
                <a:pPr lvl="1"/>
                <a:r>
                  <a:rPr lang="en-US" sz="2000" dirty="0"/>
                  <a:t>How does the time taken in the best case grow as the input gets larger?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𝑏𝑒𝑠𝑡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: Best time of the algorithm over any input of size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1700" dirty="0"/>
                  <a:t>Note: it has to be of any possible input size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1700" dirty="0"/>
                  <a:t>One cannot say the best case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700" dirty="0"/>
                  <a:t> as we can have an input of size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700" dirty="0"/>
                  <a:t>. It is about certain structure of input (of any size) that makes the algorithm faster. </a:t>
                </a:r>
              </a:p>
              <a:p>
                <a:pPr lvl="1"/>
                <a:r>
                  <a:rPr lang="en-US" sz="2000" dirty="0"/>
                  <a:t>The asymptotic growth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𝑏𝑒𝑠𝑡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 is the algorithm’s best-case time complexity</a:t>
                </a:r>
              </a:p>
              <a:p>
                <a:pPr lvl="2"/>
                <a:r>
                  <a:rPr lang="en-US" sz="1700" dirty="0" err="1"/>
                  <a:t>E.g</a:t>
                </a:r>
                <a:r>
                  <a:rPr lang="en-US" sz="1700" dirty="0"/>
                  <a:t>,  for linear search algorithm: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𝑏𝑒𝑠𝑡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700" dirty="0"/>
                  <a:t> </a:t>
                </a:r>
              </a:p>
              <a:p>
                <a:pPr lvl="8"/>
                <a:endParaRPr lang="en-US" sz="800" dirty="0"/>
              </a:p>
              <a:p>
                <a:r>
                  <a:rPr lang="en-US" sz="2400" dirty="0"/>
                  <a:t>Worst-case time complexity</a:t>
                </a:r>
              </a:p>
              <a:p>
                <a:pPr lvl="1"/>
                <a:r>
                  <a:rPr lang="en-US" sz="2000" dirty="0"/>
                  <a:t>How does the time taken in the worst case grow as the input gets larger?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𝑤𝑜𝑟𝑠𝑡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:  Worst time of the algorithm over any input of size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The asymptotic growth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𝑤𝑜𝑟𝑠𝑡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 is the algorithm’s worst-case time complexity</a:t>
                </a:r>
              </a:p>
              <a:p>
                <a:pPr lvl="2"/>
                <a:r>
                  <a:rPr lang="en-US" sz="1700" dirty="0" err="1"/>
                  <a:t>E.g</a:t>
                </a:r>
                <a:r>
                  <a:rPr lang="en-US" sz="1700" dirty="0"/>
                  <a:t>,  for linear search algorithm: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𝑤𝑜𝑟𝑠𝑡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700" dirty="0"/>
              </a:p>
              <a:p>
                <a:pPr lvl="1"/>
                <a:endParaRPr lang="en-US" sz="2000" dirty="0"/>
              </a:p>
              <a:p>
                <a:pPr lvl="1"/>
                <a:endParaRPr lang="en-US" sz="8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A7D355-6E14-4B58-8718-A9B6290D3C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378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C335-262D-44A0-80A3-470AD794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05477-D3EB-43A4-9F3E-F6CB24D9698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Often in practice (and in this class) </a:t>
            </a:r>
          </a:p>
          <a:p>
            <a:pPr lvl="1"/>
            <a:r>
              <a:rPr lang="en-US" sz="2400" dirty="0"/>
              <a:t>We focus on </a:t>
            </a:r>
            <a:r>
              <a:rPr lang="en-US" sz="2400" dirty="0">
                <a:solidFill>
                  <a:srgbClr val="700000"/>
                </a:solidFill>
              </a:rPr>
              <a:t>worst-case time complexity</a:t>
            </a:r>
          </a:p>
          <a:p>
            <a:pPr lvl="2"/>
            <a:r>
              <a:rPr lang="en-US" dirty="0"/>
              <a:t>So that we have confidence that even in the worst scenario, the time complexity will still be bounded by a certain value.  </a:t>
            </a:r>
          </a:p>
          <a:p>
            <a:r>
              <a:rPr lang="en-US" dirty="0"/>
              <a:t>In data analysis</a:t>
            </a:r>
          </a:p>
          <a:p>
            <a:pPr lvl="1"/>
            <a:r>
              <a:rPr lang="en-US" dirty="0"/>
              <a:t>Average (expected) case is also important (see next time)</a:t>
            </a:r>
          </a:p>
          <a:p>
            <a:pPr lvl="1"/>
            <a:endParaRPr lang="en-US" sz="2400" dirty="0"/>
          </a:p>
          <a:p>
            <a:r>
              <a:rPr lang="en-US" dirty="0"/>
              <a:t>However, one should be mindful of the existence of the best-case time complexity,  and understand that the running time can really depend on the specific input.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19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1C29-3AE8-4183-BC98-A69DEDCE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81314-1807-4FC0-A6D8-E87B2A6FC79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591800" cy="1752600"/>
              </a:xfrm>
            </p:spPr>
            <p:txBody>
              <a:bodyPr/>
              <a:lstStyle/>
              <a:p>
                <a:r>
                  <a:rPr lang="en-US" sz="2400" dirty="0"/>
                  <a:t>The Movie problem</a:t>
                </a:r>
              </a:p>
              <a:p>
                <a:pPr lvl="1"/>
                <a:r>
                  <a:rPr lang="en-US" sz="2000" dirty="0"/>
                  <a:t>Input:  Given a list of length of movies available, stored in array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𝑚𝑜𝑣𝑖𝑒𝑠</m:t>
                    </m:r>
                  </m:oMath>
                </a14:m>
                <a:r>
                  <a:rPr lang="en-US" sz="2000" dirty="0"/>
                  <a:t>, and a flight duration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Output:  Return two movies whose total length =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;  </a:t>
                </a:r>
                <a:r>
                  <a:rPr lang="en-US" sz="2400" dirty="0">
                    <a:solidFill>
                      <a:srgbClr val="008000"/>
                    </a:solidFill>
                    <a:latin typeface="FiraMono-Medium-Identity-H"/>
                  </a:rPr>
                  <a:t>None</a:t>
                </a:r>
                <a:r>
                  <a:rPr lang="en-US" sz="2000" dirty="0"/>
                  <a:t> otherwise.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81314-1807-4FC0-A6D8-E87B2A6FC7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591800" cy="1752600"/>
              </a:xfrm>
              <a:blipFill>
                <a:blip r:embed="rId2"/>
                <a:stretch>
                  <a:fillRect l="-403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8BFE2EB-D5A4-49CF-A1C7-2EF17A192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048000"/>
            <a:ext cx="60691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27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880B3-BB69-4252-BB0B-CB05D4B8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ADEF70-2693-441F-91FB-5051AE6B0EB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743200" y="1295400"/>
                <a:ext cx="6248400" cy="3200400"/>
              </a:xfrm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8000"/>
                    </a:solidFill>
                    <a:latin typeface="FiraMono-Medium-Identity-H"/>
                  </a:rPr>
                  <a:t>def </a:t>
                </a:r>
                <a:r>
                  <a:rPr lang="en-US" sz="2400" dirty="0" err="1">
                    <a:solidFill>
                      <a:srgbClr val="0000FF"/>
                    </a:solidFill>
                    <a:latin typeface="FiraMono-Regular-Identity-H"/>
                  </a:rPr>
                  <a:t>find_movies</a:t>
                </a:r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(movies,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):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 </a:t>
                </a:r>
                <a:r>
                  <a:rPr lang="en-US" sz="2400" dirty="0">
                    <a:solidFill>
                      <a:srgbClr val="666666"/>
                    </a:solidFill>
                    <a:latin typeface="FiraMono-Regular-Identity-H"/>
                  </a:rPr>
                  <a:t>= </a:t>
                </a:r>
                <a:r>
                  <a:rPr lang="en-US" sz="2400" dirty="0" err="1">
                    <a:solidFill>
                      <a:srgbClr val="008000"/>
                    </a:solidFill>
                    <a:latin typeface="FiraMono-Regular-Identity-H"/>
                  </a:rPr>
                  <a:t>len</a:t>
                </a:r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(movies)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8000"/>
                    </a:solidFill>
                    <a:latin typeface="FiraMono-Medium-Identity-H"/>
                  </a:rPr>
                  <a:t>	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 </a:t>
                </a:r>
                <a:r>
                  <a:rPr lang="en-US" sz="2400" dirty="0">
                    <a:solidFill>
                      <a:srgbClr val="AC21FF"/>
                    </a:solidFill>
                    <a:latin typeface="FiraMono-Medium-Identity-H"/>
                  </a:rPr>
                  <a:t>in </a:t>
                </a:r>
                <a:r>
                  <a:rPr lang="en-US" sz="2400" dirty="0">
                    <a:solidFill>
                      <a:srgbClr val="008000"/>
                    </a:solidFill>
                    <a:latin typeface="FiraMono-Regular-Identity-H"/>
                  </a:rPr>
                  <a:t>range</a:t>
                </a:r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):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8000"/>
                    </a:solidFill>
                    <a:latin typeface="FiraMono-Medium-Identity-H"/>
                  </a:rPr>
                  <a:t>	       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 </a:t>
                </a:r>
                <a:r>
                  <a:rPr lang="en-US" sz="2400" dirty="0">
                    <a:solidFill>
                      <a:srgbClr val="AC21FF"/>
                    </a:solidFill>
                    <a:latin typeface="FiraMono-Medium-Identity-H"/>
                  </a:rPr>
                  <a:t>in </a:t>
                </a:r>
                <a:r>
                  <a:rPr lang="en-US" sz="2400" dirty="0">
                    <a:solidFill>
                      <a:srgbClr val="008000"/>
                    </a:solidFill>
                    <a:latin typeface="FiraMono-Regular-Identity-H"/>
                  </a:rPr>
                  <a:t>range</a:t>
                </a:r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):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8000"/>
                    </a:solidFill>
                    <a:latin typeface="FiraMono-Medium-Identity-H"/>
                  </a:rPr>
                  <a:t>		if </a:t>
                </a:r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movies[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] </a:t>
                </a:r>
                <a:r>
                  <a:rPr lang="en-US" sz="2400" dirty="0">
                    <a:solidFill>
                      <a:srgbClr val="666666"/>
                    </a:solidFill>
                    <a:latin typeface="FiraMono-Regular-Identity-H"/>
                  </a:rPr>
                  <a:t>+ </a:t>
                </a:r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movies[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] </a:t>
                </a:r>
                <a:r>
                  <a:rPr lang="en-US" sz="2400" dirty="0">
                    <a:solidFill>
                      <a:srgbClr val="666666"/>
                    </a:solidFill>
                    <a:latin typeface="FiraMono-Regular-Identity-H"/>
                  </a:rPr>
                  <a:t>==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8000"/>
                    </a:solidFill>
                    <a:latin typeface="FiraMono-Medium-Identity-H"/>
                  </a:rPr>
                  <a:t>			return </a:t>
                </a:r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8000"/>
                    </a:solidFill>
                    <a:latin typeface="FiraMono-Medium-Identity-H"/>
                  </a:rPr>
                  <a:t>	return None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ADEF70-2693-441F-91FB-5051AE6B0E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743200" y="1295400"/>
                <a:ext cx="6248400" cy="3200400"/>
              </a:xfrm>
              <a:blipFill>
                <a:blip r:embed="rId2"/>
                <a:stretch>
                  <a:fillRect l="-1362" t="-1326" b="-94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78EED50-474E-4D8D-A2DA-9D30B7379BF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09800" y="4648200"/>
                <a:ext cx="8229600" cy="175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Best-case time complexity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𝑏𝑒𝑠𝑡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r>
                  <a:rPr lang="en-US" sz="2300" dirty="0"/>
                  <a:t>Worst-case time complexity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𝑤𝑜𝑟𝑠𝑡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78EED50-474E-4D8D-A2DA-9D30B7379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4648200"/>
                <a:ext cx="8229600" cy="1752600"/>
              </a:xfrm>
              <a:prstGeom prst="rect">
                <a:avLst/>
              </a:prstGeom>
              <a:blipFill>
                <a:blip r:embed="rId3"/>
                <a:stretch>
                  <a:fillRect l="-519" t="-27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1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4A214-C1DD-41E9-A4AA-5A693669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B131F-A61F-42D3-99C1-352BB34294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51135" y="2743200"/>
            <a:ext cx="8489731" cy="12192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Exercise: </a:t>
            </a:r>
          </a:p>
          <a:p>
            <a:pPr marL="274638" lvl="1" indent="0">
              <a:buNone/>
            </a:pPr>
            <a:r>
              <a:rPr lang="en-US" dirty="0"/>
              <a:t>Can you find an algorithm with better worst-case time complexity ? </a:t>
            </a:r>
          </a:p>
        </p:txBody>
      </p:sp>
    </p:spTree>
    <p:extLst>
      <p:ext uri="{BB962C8B-B14F-4D97-AF65-F5344CB8AC3E}">
        <p14:creationId xmlns:p14="http://schemas.microsoft.com/office/powerpoint/2010/main" val="3174433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9598-2A77-4519-9E3E-6F103409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721B8C-E840-4FE7-97A5-E5E6A52A0C4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It is not true that best-case time complexity is always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/>
              </a:p>
              <a:p>
                <a:pPr lvl="1"/>
                <a:r>
                  <a:rPr lang="en-US" sz="2000" dirty="0" err="1"/>
                  <a:t>e.g</a:t>
                </a:r>
                <a:r>
                  <a:rPr lang="en-US" sz="2000" dirty="0"/>
                  <a:t>, the mean algorithm has best-case time complexity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 as well</a:t>
                </a:r>
              </a:p>
              <a:p>
                <a:pPr lvl="8"/>
                <a:endParaRPr lang="en-US" sz="1100" dirty="0"/>
              </a:p>
              <a:p>
                <a:r>
                  <a:rPr lang="en-US" sz="2400" dirty="0"/>
                  <a:t>The best-case time complexity analysis is about the </a:t>
                </a:r>
                <a:r>
                  <a:rPr lang="en-US" sz="2400" dirty="0">
                    <a:solidFill>
                      <a:srgbClr val="700000"/>
                    </a:solidFill>
                  </a:rPr>
                  <a:t>structure</a:t>
                </a:r>
                <a:r>
                  <a:rPr lang="en-US" sz="2400" dirty="0"/>
                  <a:t> of input</a:t>
                </a:r>
              </a:p>
              <a:p>
                <a:pPr lvl="1"/>
                <a:r>
                  <a:rPr lang="en-US" sz="2000" dirty="0"/>
                  <a:t>certain structure may lead to faster execution of algorithm</a:t>
                </a:r>
              </a:p>
              <a:p>
                <a:pPr lvl="8"/>
                <a:endParaRPr lang="en-US" sz="1100" dirty="0"/>
              </a:p>
              <a:p>
                <a:r>
                  <a:rPr lang="en-US" sz="2400" dirty="0"/>
                  <a:t>Knowing both best- and worst- case time complexity can give a more thorough understanding of algorithm performance </a:t>
                </a:r>
              </a:p>
              <a:p>
                <a:pPr lvl="7"/>
                <a:endParaRPr lang="en-US" sz="1200" dirty="0"/>
              </a:p>
              <a:p>
                <a:r>
                  <a:rPr lang="en-US" sz="2400" dirty="0"/>
                  <a:t>However, note that it is possible that both cases can be biased by only some specific infrequent input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721B8C-E840-4FE7-97A5-E5E6A52A0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19" t="-988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0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More about Asymptotic complexity</a:t>
            </a:r>
          </a:p>
        </p:txBody>
      </p:sp>
    </p:spTree>
    <p:extLst>
      <p:ext uri="{BB962C8B-B14F-4D97-AF65-F5344CB8AC3E}">
        <p14:creationId xmlns:p14="http://schemas.microsoft.com/office/powerpoint/2010/main" val="1929170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C68B3-FD65-4571-B143-84861C47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8835-2DF8-46E0-9D24-88856D388D3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  <a:p>
            <a:pPr lvl="1"/>
            <a:r>
              <a:rPr lang="en-US" dirty="0"/>
              <a:t>We will also talk about the average and expected running 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However, we again emphasize that in practice, the worst-case time analysis is the most common one, and also the one that we will use later in the course.  </a:t>
            </a:r>
          </a:p>
        </p:txBody>
      </p:sp>
    </p:spTree>
    <p:extLst>
      <p:ext uri="{BB962C8B-B14F-4D97-AF65-F5344CB8AC3E}">
        <p14:creationId xmlns:p14="http://schemas.microsoft.com/office/powerpoint/2010/main" val="33873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53708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CB83DCB-26B5-4A84-83A4-925BA9971CF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1271752"/>
                <a:ext cx="7467600" cy="1547648"/>
              </a:xfrm>
              <a:prstGeom prst="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0B0E8F"/>
                    </a:solidFill>
                  </a:rPr>
                  <a:t>Big-O (upper bounded)</a:t>
                </a:r>
              </a:p>
              <a:p>
                <a:pPr marL="0" indent="0">
                  <a:buNone/>
                </a:pPr>
                <a:r>
                  <a:rPr lang="en-US" sz="2000" dirty="0"/>
                  <a:t>We write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if there are positive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such that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CB83DCB-26B5-4A84-83A4-925BA9971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271752"/>
                <a:ext cx="7467600" cy="1547648"/>
              </a:xfrm>
              <a:prstGeom prst="rect">
                <a:avLst/>
              </a:prstGeom>
              <a:blipFill>
                <a:blip r:embed="rId2"/>
                <a:stretch>
                  <a:fillRect l="-650" t="-2317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2DB9B88-3046-46DE-B0CA-3B1C7EE0656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4345" y="3012528"/>
                <a:ext cx="7467600" cy="1547648"/>
              </a:xfrm>
              <a:prstGeom prst="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0B0E8F"/>
                    </a:solidFill>
                  </a:rPr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>
                    <a:solidFill>
                      <a:srgbClr val="0B0E8F"/>
                    </a:solidFill>
                  </a:rPr>
                  <a:t> (lower bounded)</a:t>
                </a:r>
              </a:p>
              <a:p>
                <a:pPr marL="0" indent="0">
                  <a:buNone/>
                </a:pPr>
                <a:r>
                  <a:rPr lang="en-US" sz="2000" dirty="0"/>
                  <a:t>We write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if there are </a:t>
                </a:r>
                <a:r>
                  <a:rPr lang="en-US" sz="2000" dirty="0">
                    <a:solidFill>
                      <a:srgbClr val="700000"/>
                    </a:solidFill>
                  </a:rPr>
                  <a:t>positive</a:t>
                </a:r>
                <a:r>
                  <a:rPr lang="en-US" sz="2000" dirty="0"/>
                  <a:t>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such that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2DB9B88-3046-46DE-B0CA-3B1C7EE06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345" y="3012528"/>
                <a:ext cx="7467600" cy="1547648"/>
              </a:xfrm>
              <a:prstGeom prst="rect">
                <a:avLst/>
              </a:prstGeom>
              <a:blipFill>
                <a:blip r:embed="rId3"/>
                <a:stretch>
                  <a:fillRect l="-650" t="-2317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E6B983C-871E-4083-8963-2DD681AB4D2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4345" y="4753304"/>
                <a:ext cx="7467600" cy="1547648"/>
              </a:xfrm>
              <a:prstGeom prst="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0B0E8F"/>
                    </a:solidFill>
                  </a:rPr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400" dirty="0">
                    <a:solidFill>
                      <a:srgbClr val="0B0E8F"/>
                    </a:solidFill>
                  </a:rPr>
                  <a:t> (asymptoticly the same)</a:t>
                </a:r>
              </a:p>
              <a:p>
                <a:pPr marL="0" indent="0">
                  <a:buNone/>
                </a:pPr>
                <a:r>
                  <a:rPr lang="en-US" sz="2000" dirty="0"/>
                  <a:t>We write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if there are </a:t>
                </a:r>
                <a:r>
                  <a:rPr lang="en-US" sz="2000" dirty="0">
                    <a:solidFill>
                      <a:srgbClr val="700000"/>
                    </a:solidFill>
                  </a:rPr>
                  <a:t>positive</a:t>
                </a:r>
                <a:r>
                  <a:rPr lang="en-US" sz="2000" dirty="0"/>
                  <a:t>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such that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E6B983C-871E-4083-8963-2DD681AB4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345" y="4753304"/>
                <a:ext cx="7467600" cy="1547648"/>
              </a:xfrm>
              <a:prstGeom prst="rect">
                <a:avLst/>
              </a:prstGeom>
              <a:blipFill>
                <a:blip r:embed="rId4"/>
                <a:stretch>
                  <a:fillRect l="-650" t="-2317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F9178D25-85CE-42C8-9320-5BA551844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15" y="4697062"/>
            <a:ext cx="1984870" cy="190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A2F8D35-E3A3-401A-9A51-20DC82B2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30" y="2902465"/>
            <a:ext cx="2082040" cy="18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279F9A5-E01E-461A-A9EE-F059A4390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86" y="1101025"/>
            <a:ext cx="2082041" cy="19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50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1C6A-9820-4DBC-AEEC-671A31B2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134E4A-72E1-49DB-A9C4-A5D4AA7FAB7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8229600" cy="762000"/>
              </a:xfrm>
            </p:spPr>
            <p:txBody>
              <a:bodyPr/>
              <a:lstStyle/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dirty="0"/>
                  <a:t> exists.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134E4A-72E1-49DB-A9C4-A5D4AA7FAB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8229600" cy="762000"/>
              </a:xfr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1A727D9-ECA9-4F89-B149-F296DCCC3688}"/>
              </a:ext>
            </a:extLst>
          </p:cNvPr>
          <p:cNvGrpSpPr/>
          <p:nvPr/>
        </p:nvGrpSpPr>
        <p:grpSpPr>
          <a:xfrm>
            <a:off x="3029433" y="2023241"/>
            <a:ext cx="6133134" cy="4394948"/>
            <a:chOff x="1505433" y="2023241"/>
            <a:chExt cx="6133134" cy="4394948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C6864951-3DF6-4F29-96CE-8E8436205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433" y="2023241"/>
              <a:ext cx="6133134" cy="4394948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E388904-28CA-4B08-99FE-C136ACC7FBA2}"/>
                    </a:ext>
                  </a:extLst>
                </p:cNvPr>
                <p:cNvSpPr/>
                <p:nvPr/>
              </p:nvSpPr>
              <p:spPr>
                <a:xfrm>
                  <a:off x="2133600" y="2031124"/>
                  <a:ext cx="3048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E388904-28CA-4B08-99FE-C136ACC7FB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2031124"/>
                  <a:ext cx="304800" cy="533400"/>
                </a:xfrm>
                <a:prstGeom prst="rect">
                  <a:avLst/>
                </a:prstGeom>
                <a:blipFill>
                  <a:blip r:embed="rId4"/>
                  <a:stretch>
                    <a:fillRect l="-2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51E4A0AD-2444-42EA-974F-13922FD4A4AC}"/>
                    </a:ext>
                  </a:extLst>
                </p:cNvPr>
                <p:cNvSpPr/>
                <p:nvPr/>
              </p:nvSpPr>
              <p:spPr>
                <a:xfrm>
                  <a:off x="2144110" y="3581400"/>
                  <a:ext cx="3048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51E4A0AD-2444-42EA-974F-13922FD4A4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4110" y="3581400"/>
                  <a:ext cx="304800" cy="533400"/>
                </a:xfrm>
                <a:prstGeom prst="rect">
                  <a:avLst/>
                </a:prstGeom>
                <a:blipFill>
                  <a:blip r:embed="rId5"/>
                  <a:stretch>
                    <a:fillRect l="-2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D1F3262-E3A2-4566-87B8-3E16B2F07DAD}"/>
                    </a:ext>
                  </a:extLst>
                </p:cNvPr>
                <p:cNvSpPr/>
                <p:nvPr/>
              </p:nvSpPr>
              <p:spPr>
                <a:xfrm>
                  <a:off x="2133600" y="5139559"/>
                  <a:ext cx="3048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D1F3262-E3A2-4566-87B8-3E16B2F07D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5139559"/>
                  <a:ext cx="304800" cy="533400"/>
                </a:xfrm>
                <a:prstGeom prst="rect">
                  <a:avLst/>
                </a:prstGeom>
                <a:blipFill>
                  <a:blip r:embed="rId4"/>
                  <a:stretch>
                    <a:fillRect l="-2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4521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2EB0-DDB8-4FE4-8249-7A55C2E2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special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AA555-E025-4A97-99F8-50D82EAC261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6E5FA8-E6A6-4016-A78D-0CE4ADDC8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192" y="1424540"/>
            <a:ext cx="6505209" cy="4747661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004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E537E-CC16-4BED-9CEB-D4E8A1C72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6A16888-0079-4D47-B448-7256112A22E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1"/>
            <a:ext cx="2286000" cy="494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BDE6CE0A-D25A-4A15-BC7F-B0DE902E7D6C}"/>
              </a:ext>
            </a:extLst>
          </p:cNvPr>
          <p:cNvSpPr/>
          <p:nvPr/>
        </p:nvSpPr>
        <p:spPr>
          <a:xfrm>
            <a:off x="5638800" y="1295400"/>
            <a:ext cx="304800" cy="4764540"/>
          </a:xfrm>
          <a:prstGeom prst="downArrow">
            <a:avLst>
              <a:gd name="adj1" fmla="val 50000"/>
              <a:gd name="adj2" fmla="val 81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5210B3-EB92-4BE5-ABA7-09B8AF4780CC}"/>
              </a:ext>
            </a:extLst>
          </p:cNvPr>
          <p:cNvSpPr txBox="1"/>
          <p:nvPr/>
        </p:nvSpPr>
        <p:spPr>
          <a:xfrm>
            <a:off x="6088118" y="5690608"/>
            <a:ext cx="252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Complexity decreasing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38BA1A-68E4-4949-9C74-DFFB583F2A7E}"/>
                  </a:ext>
                </a:extLst>
              </p:cNvPr>
              <p:cNvSpPr txBox="1"/>
              <p:nvPr/>
            </p:nvSpPr>
            <p:spPr>
              <a:xfrm>
                <a:off x="6477000" y="2590800"/>
                <a:ext cx="2819400" cy="1477328"/>
              </a:xfrm>
              <a:prstGeom prst="rect">
                <a:avLst/>
              </a:prstGeom>
              <a:noFill/>
              <a:ln w="2222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Higher complexities are asymptotic upper bound for lower ones, and there is no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relation between any two of them.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38BA1A-68E4-4949-9C74-DFFB583F2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590800"/>
                <a:ext cx="2819400" cy="1477328"/>
              </a:xfrm>
              <a:prstGeom prst="rect">
                <a:avLst/>
              </a:prstGeom>
              <a:blipFill>
                <a:blip r:embed="rId3"/>
                <a:stretch>
                  <a:fillRect l="-1502" t="-1220" r="-4721" b="-4878"/>
                </a:stretch>
              </a:blipFill>
              <a:ln w="22225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88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CDB36-A257-410E-8284-43543FBF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78A0A7-07DF-4660-9F3B-5D57658E7B5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181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</a:rPr>
                  <a:t>?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?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? 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fun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1.5 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? 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3 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/>
                  <a:t>___)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8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78A0A7-07DF-4660-9F3B-5D57658E7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181600"/>
              </a:xfrm>
              <a:blipFill>
                <a:blip r:embed="rId2"/>
                <a:stretch>
                  <a:fillRect l="-444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53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B41C-A86B-488C-9FB1-147DAC633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useful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CB73E9-6ED8-4F10-AF55-0C96D9734F7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500" dirty="0">
                    <a:latin typeface="Cambria Math" panose="02040503050406030204" pitchFamily="18" charset="0"/>
                  </a:rPr>
                  <a:t>For any two constant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sz="250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)=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func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endParaRPr lang="en-US" sz="22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1+2+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3+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⋯+ 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5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500" dirty="0"/>
                  <a:t>  (Arithmetic sum)</a:t>
                </a:r>
              </a:p>
              <a:p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⋯</m:t>
                    </m:r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5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2500" dirty="0"/>
              </a:p>
              <a:p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5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⋯</m:t>
                    </m:r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nary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5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endParaRPr lang="en-US" sz="25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5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2+⋯+</m:t>
                            </m:r>
                            <m:func>
                              <m:func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50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</m:e>
                            </m:func>
                          </m:e>
                        </m:func>
                      </m:e>
                    </m:func>
                    <m:func>
                      <m:func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func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5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500" dirty="0"/>
              </a:p>
              <a:p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>
                        <a:latin typeface="Cambria Math" panose="02040503050406030204" pitchFamily="18" charset="0"/>
                      </a:rPr>
                      <m:t>+⋯+</m:t>
                    </m:r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5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500" dirty="0"/>
                  <a:t>  (Geometric sum) </a:t>
                </a:r>
              </a:p>
              <a:p>
                <a:r>
                  <a:rPr lang="en-US" sz="2500" dirty="0"/>
                  <a:t>For any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500" dirty="0"/>
                  <a:t>,  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>
                        <a:latin typeface="Cambria Math" panose="02040503050406030204" pitchFamily="18" charset="0"/>
                      </a:rPr>
                      <m:t>+⋯</m:t>
                    </m:r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5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500" dirty="0"/>
                  <a:t>  </a:t>
                </a:r>
              </a:p>
              <a:p>
                <a:r>
                  <a:rPr lang="en-US" sz="2400" dirty="0"/>
                  <a:t>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dirty="0"/>
                  <a:t>,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+⋯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CB73E9-6ED8-4F10-AF55-0C96D9734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44" t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0854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24312</TotalTime>
  <Words>2000</Words>
  <Application>Microsoft Office PowerPoint</Application>
  <PresentationFormat>Widescreen</PresentationFormat>
  <Paragraphs>227</Paragraphs>
  <Slides>31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Times</vt:lpstr>
      <vt:lpstr>Calibri Light</vt:lpstr>
      <vt:lpstr>Cambria Math</vt:lpstr>
      <vt:lpstr>FiraMono-Medium-Identity-H</vt:lpstr>
      <vt:lpstr>Bookman Old Style</vt:lpstr>
      <vt:lpstr>Arial</vt:lpstr>
      <vt:lpstr>Wingdings 3</vt:lpstr>
      <vt:lpstr>Gill Sans MT</vt:lpstr>
      <vt:lpstr>FiraMono-Regular-Identity-H</vt:lpstr>
      <vt:lpstr>Wingdings</vt:lpstr>
      <vt:lpstr>Calibri</vt:lpstr>
      <vt:lpstr>Origin</vt:lpstr>
      <vt:lpstr>1_Custom Design</vt:lpstr>
      <vt:lpstr>Custom Design</vt:lpstr>
      <vt:lpstr>DSC40B: Theoretical Foundations of Data Science II </vt:lpstr>
      <vt:lpstr>Today</vt:lpstr>
      <vt:lpstr>More about Asymptotic complexity</vt:lpstr>
      <vt:lpstr>Previously, </vt:lpstr>
      <vt:lpstr>Another view</vt:lpstr>
      <vt:lpstr>Useful special cases</vt:lpstr>
      <vt:lpstr>Hierarchy</vt:lpstr>
      <vt:lpstr>Some more examples</vt:lpstr>
      <vt:lpstr>Some useful relations</vt:lpstr>
      <vt:lpstr>Properties</vt:lpstr>
      <vt:lpstr>PowerPoint Presentation</vt:lpstr>
      <vt:lpstr>Properties</vt:lpstr>
      <vt:lpstr>Properties</vt:lpstr>
      <vt:lpstr>Example </vt:lpstr>
      <vt:lpstr>Properties</vt:lpstr>
      <vt:lpstr>Remark 1: </vt:lpstr>
      <vt:lpstr>Caution 1: </vt:lpstr>
      <vt:lpstr>Caution 2</vt:lpstr>
      <vt:lpstr>Caution 3</vt:lpstr>
      <vt:lpstr>Caution 4</vt:lpstr>
      <vt:lpstr>Best time complexity, worst time complexity ? </vt:lpstr>
      <vt:lpstr>PowerPoint Presentation</vt:lpstr>
      <vt:lpstr>Simple Example 2</vt:lpstr>
      <vt:lpstr>PowerPoint Presentation</vt:lpstr>
      <vt:lpstr>PowerPoint Presentation</vt:lpstr>
      <vt:lpstr>Another example</vt:lpstr>
      <vt:lpstr>A simple approach</vt:lpstr>
      <vt:lpstr>PowerPoint Presentation</vt:lpstr>
      <vt:lpstr>Remark</vt:lpstr>
      <vt:lpstr>PowerPoint Presentation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enid wang</cp:lastModifiedBy>
  <cp:revision>1311</cp:revision>
  <dcterms:created xsi:type="dcterms:W3CDTF">2006-08-16T00:00:00Z</dcterms:created>
  <dcterms:modified xsi:type="dcterms:W3CDTF">2025-01-16T00:19:08Z</dcterms:modified>
</cp:coreProperties>
</file>