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embedTrueTypeFonts="1" saveSubsetFonts="1">
  <p:sldMasterIdLst>
    <p:sldMasterId id="2147483660" r:id="rId1"/>
    <p:sldMasterId id="2147483681" r:id="rId2"/>
    <p:sldMasterId id="2147483668" r:id="rId3"/>
  </p:sldMasterIdLst>
  <p:notesMasterIdLst>
    <p:notesMasterId r:id="rId31"/>
  </p:notesMasterIdLst>
  <p:sldIdLst>
    <p:sldId id="256" r:id="rId4"/>
    <p:sldId id="832" r:id="rId5"/>
    <p:sldId id="779" r:id="rId6"/>
    <p:sldId id="812" r:id="rId7"/>
    <p:sldId id="813" r:id="rId8"/>
    <p:sldId id="814" r:id="rId9"/>
    <p:sldId id="815" r:id="rId10"/>
    <p:sldId id="833" r:id="rId11"/>
    <p:sldId id="816" r:id="rId12"/>
    <p:sldId id="785" r:id="rId13"/>
    <p:sldId id="831" r:id="rId14"/>
    <p:sldId id="834" r:id="rId15"/>
    <p:sldId id="817" r:id="rId16"/>
    <p:sldId id="835" r:id="rId17"/>
    <p:sldId id="818" r:id="rId18"/>
    <p:sldId id="819" r:id="rId19"/>
    <p:sldId id="820" r:id="rId20"/>
    <p:sldId id="821" r:id="rId21"/>
    <p:sldId id="822" r:id="rId22"/>
    <p:sldId id="823" r:id="rId23"/>
    <p:sldId id="824" r:id="rId24"/>
    <p:sldId id="825" r:id="rId25"/>
    <p:sldId id="826" r:id="rId26"/>
    <p:sldId id="827" r:id="rId27"/>
    <p:sldId id="828" r:id="rId28"/>
    <p:sldId id="829" r:id="rId29"/>
    <p:sldId id="811" r:id="rId30"/>
  </p:sldIdLst>
  <p:sldSz cx="12192000" cy="6858000"/>
  <p:notesSz cx="6858000" cy="9144000"/>
  <p:embeddedFontLst>
    <p:embeddedFont>
      <p:font typeface="Bookman Old Style" panose="02050604050505020204" pitchFamily="18" charset="0"/>
      <p:regular r:id="rId32"/>
      <p:bold r:id="rId33"/>
      <p:italic r:id="rId34"/>
      <p:boldItalic r:id="rId35"/>
    </p:embeddedFont>
    <p:embeddedFont>
      <p:font typeface="Cambria Math" panose="02040503050406030204" pitchFamily="18" charset="0"/>
      <p:regular r:id="rId36"/>
    </p:embeddedFont>
    <p:embeddedFont>
      <p:font typeface="Gill Sans MT" panose="020B0502020104020203" pitchFamily="34" charset="0"/>
      <p:regular r:id="rId37"/>
      <p:bold r:id="rId38"/>
      <p:italic r:id="rId39"/>
      <p:boldItalic r:id="rId40"/>
    </p:embeddedFont>
    <p:embeddedFont>
      <p:font typeface="Wingdings 3" panose="05040102010807070707" pitchFamily="18" charset="2"/>
      <p:regular r:id="rId41"/>
    </p:embeddedFont>
  </p:embeddedFontLst>
  <p:custDataLst>
    <p:tags r:id="rId42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00000"/>
    <a:srgbClr val="0B0E8F"/>
    <a:srgbClr val="FF9900"/>
    <a:srgbClr val="FFFFCC"/>
    <a:srgbClr val="46464C"/>
    <a:srgbClr val="6E7792"/>
    <a:srgbClr val="1F0C64"/>
    <a:srgbClr val="9FA5C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144" autoAdjust="0"/>
    <p:restoredTop sz="90909" autoAdjust="0"/>
  </p:normalViewPr>
  <p:slideViewPr>
    <p:cSldViewPr>
      <p:cViewPr varScale="1">
        <p:scale>
          <a:sx n="101" d="100"/>
          <a:sy n="101" d="100"/>
        </p:scale>
        <p:origin x="924" y="114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slide" Target="slides/slide23.xml"/><Relationship Id="rId39" Type="http://schemas.openxmlformats.org/officeDocument/2006/relationships/font" Target="fonts/font8.fntdata"/><Relationship Id="rId21" Type="http://schemas.openxmlformats.org/officeDocument/2006/relationships/slide" Target="slides/slide18.xml"/><Relationship Id="rId34" Type="http://schemas.openxmlformats.org/officeDocument/2006/relationships/font" Target="fonts/font3.fntdata"/><Relationship Id="rId42" Type="http://schemas.openxmlformats.org/officeDocument/2006/relationships/tags" Target="tags/tag1.xml"/><Relationship Id="rId7" Type="http://schemas.openxmlformats.org/officeDocument/2006/relationships/slide" Target="slides/slide4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9" Type="http://schemas.openxmlformats.org/officeDocument/2006/relationships/slide" Target="slides/slide26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32" Type="http://schemas.openxmlformats.org/officeDocument/2006/relationships/font" Target="fonts/font1.fntdata"/><Relationship Id="rId37" Type="http://schemas.openxmlformats.org/officeDocument/2006/relationships/font" Target="fonts/font6.fntdata"/><Relationship Id="rId40" Type="http://schemas.openxmlformats.org/officeDocument/2006/relationships/font" Target="fonts/font9.fntdata"/><Relationship Id="rId45" Type="http://schemas.openxmlformats.org/officeDocument/2006/relationships/theme" Target="theme/theme1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slide" Target="slides/slide25.xml"/><Relationship Id="rId36" Type="http://schemas.openxmlformats.org/officeDocument/2006/relationships/font" Target="fonts/font5.fntdata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31" Type="http://schemas.openxmlformats.org/officeDocument/2006/relationships/notesMaster" Target="notesMasters/notesMaster1.xml"/><Relationship Id="rId44" Type="http://schemas.openxmlformats.org/officeDocument/2006/relationships/viewProps" Target="viewProp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slide" Target="slides/slide24.xml"/><Relationship Id="rId30" Type="http://schemas.openxmlformats.org/officeDocument/2006/relationships/slide" Target="slides/slide27.xml"/><Relationship Id="rId35" Type="http://schemas.openxmlformats.org/officeDocument/2006/relationships/font" Target="fonts/font4.fntdata"/><Relationship Id="rId43" Type="http://schemas.openxmlformats.org/officeDocument/2006/relationships/presProps" Target="presProps.xml"/><Relationship Id="rId8" Type="http://schemas.openxmlformats.org/officeDocument/2006/relationships/slide" Target="slides/slide5.xml"/><Relationship Id="rId3" Type="http://schemas.openxmlformats.org/officeDocument/2006/relationships/slideMaster" Target="slideMasters/slideMaster3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33" Type="http://schemas.openxmlformats.org/officeDocument/2006/relationships/font" Target="fonts/font2.fntdata"/><Relationship Id="rId38" Type="http://schemas.openxmlformats.org/officeDocument/2006/relationships/font" Target="fonts/font7.fntdata"/><Relationship Id="rId46" Type="http://schemas.openxmlformats.org/officeDocument/2006/relationships/tableStyles" Target="tableStyles.xml"/><Relationship Id="rId20" Type="http://schemas.openxmlformats.org/officeDocument/2006/relationships/slide" Target="slides/slide17.xml"/><Relationship Id="rId41" Type="http://schemas.openxmlformats.org/officeDocument/2006/relationships/font" Target="fonts/font10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6C45A928-D252-4E73-BA6C-5EBB50EA9974}" type="datetimeFigureOut">
              <a:rPr lang="en-US"/>
              <a:pPr>
                <a:defRPr/>
              </a:pPr>
              <a:t>1/15/2025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DDE926EA-2410-44E1-B457-BBA54A16221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667340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DE926EA-2410-44E1-B457-BBA54A162217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517713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They’ve seen in 40A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DE926EA-2410-44E1-B457-BBA54A162217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34752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0"/>
          <p:cNvSpPr/>
          <p:nvPr/>
        </p:nvSpPr>
        <p:spPr>
          <a:xfrm>
            <a:off x="1206500" y="3648076"/>
            <a:ext cx="9753600" cy="1279525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32"/>
          <p:cNvSpPr/>
          <p:nvPr/>
        </p:nvSpPr>
        <p:spPr>
          <a:xfrm>
            <a:off x="1219200" y="5048250"/>
            <a:ext cx="97536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tangle 21"/>
          <p:cNvSpPr/>
          <p:nvPr/>
        </p:nvSpPr>
        <p:spPr>
          <a:xfrm>
            <a:off x="1206500" y="3648076"/>
            <a:ext cx="304800" cy="1279525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Rectangle 31"/>
          <p:cNvSpPr/>
          <p:nvPr/>
        </p:nvSpPr>
        <p:spPr>
          <a:xfrm>
            <a:off x="1219200" y="5048250"/>
            <a:ext cx="3048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1625600" y="3886200"/>
            <a:ext cx="9144000" cy="990600"/>
          </a:xfrm>
        </p:spPr>
        <p:txBody>
          <a:bodyPr anchor="t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625600" y="5124450"/>
            <a:ext cx="9144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0" name="Date Placeholder 27"/>
          <p:cNvSpPr>
            <a:spLocks noGrp="1"/>
          </p:cNvSpPr>
          <p:nvPr>
            <p:ph type="dt" sz="half" idx="10"/>
          </p:nvPr>
        </p:nvSpPr>
        <p:spPr>
          <a:xfrm>
            <a:off x="8534400" y="6354763"/>
            <a:ext cx="3048000" cy="366712"/>
          </a:xfrm>
        </p:spPr>
        <p:txBody>
          <a:bodyPr/>
          <a:lstStyle>
            <a:lvl1pPr>
              <a:defRPr sz="1400" smtClean="0"/>
            </a:lvl1pPr>
          </a:lstStyle>
          <a:p>
            <a:pPr>
              <a:defRPr/>
            </a:pPr>
            <a:fld id="{E16C4EF9-5865-4A6A-9380-B94D95EDFBB1}" type="datetime1">
              <a:rPr lang="en-US"/>
              <a:pPr>
                <a:defRPr/>
              </a:pPr>
              <a:t>1/15/2025</a:t>
            </a:fld>
            <a:endParaRPr lang="en-US"/>
          </a:p>
        </p:txBody>
      </p:sp>
      <p:sp>
        <p:nvSpPr>
          <p:cNvPr id="11" name="Slide Number Placeholder 28"/>
          <p:cNvSpPr>
            <a:spLocks noGrp="1"/>
          </p:cNvSpPr>
          <p:nvPr>
            <p:ph type="sldNum" sz="quarter" idx="11"/>
          </p:nvPr>
        </p:nvSpPr>
        <p:spPr>
          <a:xfrm>
            <a:off x="1621367" y="6354763"/>
            <a:ext cx="1625600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DE774B-0244-43AE-81AE-949E2AED0BB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39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4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</p:spPr>
        <p:txBody>
          <a:bodyPr/>
          <a:lstStyle/>
          <a:p>
            <a:fld id="{344494C4-6097-4BA9-B81C-8FE8D10E85BA}" type="datetimeFigureOut">
              <a:rPr lang="en-US" smtClean="0"/>
              <a:t>1/15/2025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E377FD-0449-4D16-847C-E7FCD0D445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62820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5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825625"/>
            <a:ext cx="515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</p:spPr>
        <p:txBody>
          <a:bodyPr/>
          <a:lstStyle/>
          <a:p>
            <a:fld id="{344494C4-6097-4BA9-B81C-8FE8D10E85BA}" type="datetimeFigureOut">
              <a:rPr lang="en-US" smtClean="0"/>
              <a:t>1/15/2025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E377FD-0449-4D16-847C-E7FCD0D445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867174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7" y="365126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0318" y="1681163"/>
            <a:ext cx="515831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0318" y="2505075"/>
            <a:ext cx="5158316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71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71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</p:spPr>
        <p:txBody>
          <a:bodyPr/>
          <a:lstStyle/>
          <a:p>
            <a:fld id="{344494C4-6097-4BA9-B81C-8FE8D10E85BA}" type="datetimeFigureOut">
              <a:rPr lang="en-US" smtClean="0"/>
              <a:t>1/15/2025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E377FD-0449-4D16-847C-E7FCD0D445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599806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</p:spPr>
        <p:txBody>
          <a:bodyPr/>
          <a:lstStyle/>
          <a:p>
            <a:fld id="{344494C4-6097-4BA9-B81C-8FE8D10E85BA}" type="datetimeFigureOut">
              <a:rPr lang="en-US" smtClean="0"/>
              <a:t>1/15/2025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E377FD-0449-4D16-847C-E7FCD0D445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601914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</p:spPr>
        <p:txBody>
          <a:bodyPr/>
          <a:lstStyle/>
          <a:p>
            <a:fld id="{344494C4-6097-4BA9-B81C-8FE8D10E85BA}" type="datetimeFigureOut">
              <a:rPr lang="en-US" smtClean="0"/>
              <a:t>1/15/2025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E377FD-0449-4D16-847C-E7FCD0D445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036771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</p:spPr>
        <p:txBody>
          <a:bodyPr/>
          <a:lstStyle/>
          <a:p>
            <a:fld id="{344494C4-6097-4BA9-B81C-8FE8D10E85BA}" type="datetimeFigureOut">
              <a:rPr lang="en-US" smtClean="0"/>
              <a:t>1/15/2025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E377FD-0449-4D16-847C-E7FCD0D445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741367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</p:spPr>
        <p:txBody>
          <a:bodyPr/>
          <a:lstStyle/>
          <a:p>
            <a:fld id="{344494C4-6097-4BA9-B81C-8FE8D10E85BA}" type="datetimeFigureOut">
              <a:rPr lang="en-US" smtClean="0"/>
              <a:t>1/15/2025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E377FD-0449-4D16-847C-E7FCD0D445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615240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</p:spPr>
        <p:txBody>
          <a:bodyPr/>
          <a:lstStyle/>
          <a:p>
            <a:fld id="{344494C4-6097-4BA9-B81C-8FE8D10E85BA}" type="datetimeFigureOut">
              <a:rPr lang="en-US" smtClean="0"/>
              <a:t>1/15/2025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E377FD-0449-4D16-847C-E7FCD0D445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338278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6835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</p:spPr>
        <p:txBody>
          <a:bodyPr/>
          <a:lstStyle/>
          <a:p>
            <a:fld id="{344494C4-6097-4BA9-B81C-8FE8D10E85BA}" type="datetimeFigureOut">
              <a:rPr lang="en-US" smtClean="0"/>
              <a:t>1/15/2025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E377FD-0449-4D16-847C-E7FCD0D445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856900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F7D500-1223-4445-9EB2-2C72C770F9EB}" type="datetimeFigureOut">
              <a:rPr lang="en-US" smtClean="0"/>
              <a:t>1/15/2025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2B7C0-2BFE-4B93-8D6A-346114099C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94684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09600" y="1219200"/>
            <a:ext cx="10972800" cy="49377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D8D4EC-B919-4B7F-AD2C-08A3936481C2}" type="datetime1">
              <a:rPr lang="en-US"/>
              <a:pPr>
                <a:defRPr/>
              </a:pPr>
              <a:t>1/15/2025</a:t>
            </a:fld>
            <a:endParaRPr lang="en-US"/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1FFA5E-D537-4A8C-B688-12FAF7CC1F1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F7D500-1223-4445-9EB2-2C72C770F9EB}" type="datetimeFigureOut">
              <a:rPr lang="en-US" smtClean="0"/>
              <a:t>1/15/2025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2B7C0-2BFE-4B93-8D6A-346114099C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910922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39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4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F7D500-1223-4445-9EB2-2C72C770F9EB}" type="datetimeFigureOut">
              <a:rPr lang="en-US" smtClean="0"/>
              <a:t>1/15/2025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2B7C0-2BFE-4B93-8D6A-346114099C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43182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5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825625"/>
            <a:ext cx="515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F7D500-1223-4445-9EB2-2C72C770F9EB}" type="datetimeFigureOut">
              <a:rPr lang="en-US" smtClean="0"/>
              <a:t>1/15/2025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2B7C0-2BFE-4B93-8D6A-346114099C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32414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7" y="365126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0318" y="1681163"/>
            <a:ext cx="515831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0318" y="2505075"/>
            <a:ext cx="5158316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71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71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F7D500-1223-4445-9EB2-2C72C770F9EB}" type="datetimeFigureOut">
              <a:rPr lang="en-US" smtClean="0"/>
              <a:t>1/15/2025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2B7C0-2BFE-4B93-8D6A-346114099C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90691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F7D500-1223-4445-9EB2-2C72C770F9EB}" type="datetimeFigureOut">
              <a:rPr lang="en-US" smtClean="0"/>
              <a:t>1/15/2025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2B7C0-2BFE-4B93-8D6A-346114099C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687323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F7D500-1223-4445-9EB2-2C72C770F9EB}" type="datetimeFigureOut">
              <a:rPr lang="en-US" smtClean="0"/>
              <a:t>1/15/2025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2B7C0-2BFE-4B93-8D6A-346114099C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71513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F7D500-1223-4445-9EB2-2C72C770F9EB}" type="datetimeFigureOut">
              <a:rPr lang="en-US" smtClean="0"/>
              <a:t>1/15/2025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2B7C0-2BFE-4B93-8D6A-346114099C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0769023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F7D500-1223-4445-9EB2-2C72C770F9EB}" type="datetimeFigureOut">
              <a:rPr lang="en-US" smtClean="0"/>
              <a:t>1/15/2025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2B7C0-2BFE-4B93-8D6A-346114099C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3525019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F7D500-1223-4445-9EB2-2C72C770F9EB}" type="datetimeFigureOut">
              <a:rPr lang="en-US" smtClean="0"/>
              <a:t>1/15/2025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2B7C0-2BFE-4B93-8D6A-346114099C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4957513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6835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F7D500-1223-4445-9EB2-2C72C770F9EB}" type="datetimeFigureOut">
              <a:rPr lang="en-US" smtClean="0"/>
              <a:t>1/15/2025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2B7C0-2BFE-4B93-8D6A-346114099C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39309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28600"/>
            <a:ext cx="10972800" cy="9144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219200"/>
            <a:ext cx="5388864" cy="49377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176264" y="1216152"/>
            <a:ext cx="5388864" cy="49377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278A1A-418A-4889-8466-7277E8543661}" type="datetime1">
              <a:rPr lang="en-US"/>
              <a:pPr>
                <a:defRPr/>
              </a:pPr>
              <a:t>1/15/2025</a:t>
            </a:fld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451084-9ADD-481F-8E3A-A4A104A1583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28600"/>
            <a:ext cx="109728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285875"/>
            <a:ext cx="5386917" cy="685800"/>
          </a:xfrm>
          <a:noFill/>
          <a:ln>
            <a:noFill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6197601" y="1295400"/>
            <a:ext cx="5389033" cy="685800"/>
          </a:xfrm>
          <a:noFill/>
          <a:ln>
            <a:noFill/>
          </a:ln>
        </p:spPr>
        <p:txBody>
          <a:bodyPr anchor="b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133600"/>
            <a:ext cx="5384800" cy="4038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6197600" y="2133600"/>
            <a:ext cx="5384800" cy="4038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D7207B-C772-46C0-AF6B-C696C628ECD6}" type="datetime1">
              <a:rPr lang="en-US"/>
              <a:pPr>
                <a:defRPr/>
              </a:pPr>
              <a:t>1/15/2025</a:t>
            </a:fld>
            <a:endParaRPr lang="en-US"/>
          </a:p>
        </p:txBody>
      </p:sp>
      <p:sp>
        <p:nvSpPr>
          <p:cNvPr id="8" name="Slide Number Placeholder 2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80823A-D158-4554-9F4D-D1401680ED9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890D1A-9AF0-4373-9C19-31BA056F18D0}" type="datetime1">
              <a:rPr lang="en-US"/>
              <a:pPr>
                <a:defRPr/>
              </a:pPr>
              <a:t>1/15/2025</a:t>
            </a:fld>
            <a:endParaRPr lang="en-US"/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802858-B2E8-4CEF-AB5E-E0718287C1E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5CEBB1-9625-48F6-B3A4-11D228BFD397}" type="datetime1">
              <a:rPr lang="en-US"/>
              <a:pPr>
                <a:defRPr/>
              </a:pPr>
              <a:t>1/15/2025</a:t>
            </a:fld>
            <a:endParaRPr lang="en-US"/>
          </a:p>
        </p:txBody>
      </p:sp>
      <p:sp>
        <p:nvSpPr>
          <p:cNvPr id="3" name="Slide Number Placeholder 2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2D8101-5309-4DFF-AB2A-546F31B4185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195152B-B4E1-457A-BC5F-3AB91570D542}" type="datetime1">
              <a:rPr lang="en-US" smtClean="0"/>
              <a:pPr>
                <a:defRPr/>
              </a:pPr>
              <a:t>1/15/2025</a:t>
            </a:fld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1BDBEE41-09A9-4372-AA29-C508F4A53546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4661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</p:spPr>
        <p:txBody>
          <a:bodyPr/>
          <a:lstStyle/>
          <a:p>
            <a:fld id="{344494C4-6097-4BA9-B81C-8FE8D10E85BA}" type="datetimeFigureOut">
              <a:rPr lang="en-US" smtClean="0"/>
              <a:t>1/15/2025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E377FD-0449-4D16-847C-E7FCD0D445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75164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</p:spPr>
        <p:txBody>
          <a:bodyPr/>
          <a:lstStyle/>
          <a:p>
            <a:fld id="{344494C4-6097-4BA9-B81C-8FE8D10E85BA}" type="datetimeFigureOut">
              <a:rPr lang="en-US" smtClean="0"/>
              <a:t>1/15/2025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E377FD-0449-4D16-847C-E7FCD0D445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85049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5.xml"/><Relationship Id="rId3" Type="http://schemas.openxmlformats.org/officeDocument/2006/relationships/slideLayout" Target="../slideLayouts/slideLayout10.xml"/><Relationship Id="rId7" Type="http://schemas.openxmlformats.org/officeDocument/2006/relationships/slideLayout" Target="../slideLayouts/slideLayout14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9.xml"/><Relationship Id="rId1" Type="http://schemas.openxmlformats.org/officeDocument/2006/relationships/slideLayout" Target="../slideLayouts/slideLayout8.xml"/><Relationship Id="rId6" Type="http://schemas.openxmlformats.org/officeDocument/2006/relationships/slideLayout" Target="../slideLayouts/slideLayout13.xml"/><Relationship Id="rId11" Type="http://schemas.openxmlformats.org/officeDocument/2006/relationships/slideLayout" Target="../slideLayouts/slideLayout18.xml"/><Relationship Id="rId5" Type="http://schemas.openxmlformats.org/officeDocument/2006/relationships/slideLayout" Target="../slideLayouts/slideLayout12.xml"/><Relationship Id="rId10" Type="http://schemas.openxmlformats.org/officeDocument/2006/relationships/slideLayout" Target="../slideLayouts/slideLayout17.xml"/><Relationship Id="rId4" Type="http://schemas.openxmlformats.org/officeDocument/2006/relationships/slideLayout" Target="../slideLayouts/slideLayout11.xml"/><Relationship Id="rId9" Type="http://schemas.openxmlformats.org/officeDocument/2006/relationships/slideLayout" Target="../slideLayouts/slideLayout16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6.xml"/><Relationship Id="rId3" Type="http://schemas.openxmlformats.org/officeDocument/2006/relationships/slideLayout" Target="../slideLayouts/slideLayout21.xml"/><Relationship Id="rId7" Type="http://schemas.openxmlformats.org/officeDocument/2006/relationships/slideLayout" Target="../slideLayouts/slideLayout25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slideLayout" Target="../slideLayouts/slideLayout24.xml"/><Relationship Id="rId11" Type="http://schemas.openxmlformats.org/officeDocument/2006/relationships/slideLayout" Target="../slideLayouts/slideLayout29.xml"/><Relationship Id="rId5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28.xml"/><Relationship Id="rId4" Type="http://schemas.openxmlformats.org/officeDocument/2006/relationships/slideLayout" Target="../slideLayouts/slideLayout22.xml"/><Relationship Id="rId9" Type="http://schemas.openxmlformats.org/officeDocument/2006/relationships/slideLayout" Target="../slideLayouts/slideLayout2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21"/>
          <p:cNvSpPr>
            <a:spLocks noGrp="1"/>
          </p:cNvSpPr>
          <p:nvPr>
            <p:ph type="title"/>
          </p:nvPr>
        </p:nvSpPr>
        <p:spPr bwMode="auto">
          <a:xfrm>
            <a:off x="609600" y="152400"/>
            <a:ext cx="109728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609600" y="1219200"/>
            <a:ext cx="10972800" cy="4910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8534401" y="6356351"/>
            <a:ext cx="3052233" cy="365125"/>
          </a:xfrm>
          <a:prstGeom prst="rect">
            <a:avLst/>
          </a:prstGeom>
        </p:spPr>
        <p:txBody>
          <a:bodyPr vert="horz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 smtClean="0">
                <a:solidFill>
                  <a:schemeClr val="tx2"/>
                </a:solidFill>
                <a:latin typeface="+mn-lt"/>
              </a:defRPr>
            </a:lvl1pPr>
          </a:lstStyle>
          <a:p>
            <a:pPr>
              <a:defRPr/>
            </a:pPr>
            <a:fld id="{D195152B-B4E1-457A-BC5F-3AB91570D542}" type="datetime1">
              <a:rPr lang="en-US"/>
              <a:pPr>
                <a:defRPr/>
              </a:pPr>
              <a:t>1/15/2025</a:t>
            </a:fld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7033" y="6356351"/>
            <a:ext cx="2641600" cy="365125"/>
          </a:xfrm>
          <a:prstGeom prst="rect">
            <a:avLst/>
          </a:prstGeom>
        </p:spPr>
        <p:txBody>
          <a:bodyPr vert="horz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chemeClr val="tx2"/>
                </a:solidFill>
                <a:latin typeface="+mn-lt"/>
              </a:defRPr>
            </a:lvl1pPr>
          </a:lstStyle>
          <a:p>
            <a:pPr>
              <a:defRPr/>
            </a:pPr>
            <a:fld id="{1BDBEE41-09A9-4372-AA29-C508F4A5354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28" name="Straight Connector 27"/>
          <p:cNvSpPr>
            <a:spLocks noChangeShapeType="1"/>
          </p:cNvSpPr>
          <p:nvPr/>
        </p:nvSpPr>
        <p:spPr bwMode="auto">
          <a:xfrm>
            <a:off x="609600" y="6324600"/>
            <a:ext cx="109728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29" name="Straight Connector 28"/>
          <p:cNvSpPr>
            <a:spLocks noChangeShapeType="1"/>
          </p:cNvSpPr>
          <p:nvPr/>
        </p:nvSpPr>
        <p:spPr bwMode="auto">
          <a:xfrm>
            <a:off x="609600" y="1143000"/>
            <a:ext cx="109728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0" name="Isosceles Triangle 9"/>
          <p:cNvSpPr>
            <a:spLocks noChangeAspect="1"/>
          </p:cNvSpPr>
          <p:nvPr/>
        </p:nvSpPr>
        <p:spPr>
          <a:xfrm rot="5400000">
            <a:off x="590550" y="6447367"/>
            <a:ext cx="190500" cy="160867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6" r:id="rId2"/>
    <p:sldLayoutId id="2147483665" r:id="rId3"/>
    <p:sldLayoutId id="2147483664" r:id="rId4"/>
    <p:sldLayoutId id="2147483663" r:id="rId5"/>
    <p:sldLayoutId id="2147483662" r:id="rId6"/>
    <p:sldLayoutId id="2147483680" r:id="rId7"/>
  </p:sldLayoutIdLst>
  <p:hf sldNum="0"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</a:defRPr>
      </a:lvl9pPr>
    </p:titleStyle>
    <p:bodyStyle>
      <a:lvl1pPr marL="273050" indent="-273050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SzPct val="76000"/>
        <a:buFont typeface="Wingdings 3" pitchFamily="18" charset="2"/>
        <a:buChar char="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73050" algn="l" rtl="0" eaLnBrk="0" fontAlgn="base" hangingPunct="0">
        <a:spcBef>
          <a:spcPts val="500"/>
        </a:spcBef>
        <a:spcAft>
          <a:spcPct val="0"/>
        </a:spcAft>
        <a:buClr>
          <a:schemeClr val="accent2"/>
        </a:buClr>
        <a:buSzPct val="76000"/>
        <a:buFont typeface="Wingdings 3" pitchFamily="18" charset="2"/>
        <a:buChar char=""/>
        <a:defRPr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325" indent="-228600" algn="l" rtl="0" eaLnBrk="0" fontAlgn="base" hangingPunct="0">
        <a:spcBef>
          <a:spcPts val="500"/>
        </a:spcBef>
        <a:spcAft>
          <a:spcPct val="0"/>
        </a:spcAft>
        <a:buClr>
          <a:srgbClr val="BCBCBC"/>
        </a:buClr>
        <a:buSzPct val="76000"/>
        <a:buFont typeface="Wingdings 3" pitchFamily="18" charset="2"/>
        <a:buChar char="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228600" algn="l" rtl="0" eaLnBrk="0" fontAlgn="base" hangingPunct="0">
        <a:spcBef>
          <a:spcPts val="400"/>
        </a:spcBef>
        <a:spcAft>
          <a:spcPct val="0"/>
        </a:spcAft>
        <a:buClr>
          <a:srgbClr val="8BA2B4"/>
        </a:buClr>
        <a:buSzPct val="70000"/>
        <a:buFont typeface="Wingdings" pitchFamily="2" charset="2"/>
        <a:buChar char="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0" fontAlgn="base" hangingPunct="0">
        <a:spcBef>
          <a:spcPts val="3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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E377FD-0449-4D16-847C-E7FCD0D445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33637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2" r:id="rId1"/>
    <p:sldLayoutId id="2147483683" r:id="rId2"/>
    <p:sldLayoutId id="2147483684" r:id="rId3"/>
    <p:sldLayoutId id="2147483685" r:id="rId4"/>
    <p:sldLayoutId id="2147483686" r:id="rId5"/>
    <p:sldLayoutId id="2147483687" r:id="rId6"/>
    <p:sldLayoutId id="2147483688" r:id="rId7"/>
    <p:sldLayoutId id="2147483689" r:id="rId8"/>
    <p:sldLayoutId id="2147483690" r:id="rId9"/>
    <p:sldLayoutId id="2147483691" r:id="rId10"/>
    <p:sldLayoutId id="2147483692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F7D500-1223-4445-9EB2-2C72C770F9EB}" type="datetimeFigureOut">
              <a:rPr lang="en-US" smtClean="0"/>
              <a:t>1/15/2025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A2B7C0-2BFE-4B93-8D6A-346114099C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42497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  <p:sldLayoutId id="2147483670" r:id="rId2"/>
    <p:sldLayoutId id="2147483671" r:id="rId3"/>
    <p:sldLayoutId id="2147483672" r:id="rId4"/>
    <p:sldLayoutId id="2147483673" r:id="rId5"/>
    <p:sldLayoutId id="2147483674" r:id="rId6"/>
    <p:sldLayoutId id="2147483675" r:id="rId7"/>
    <p:sldLayoutId id="2147483676" r:id="rId8"/>
    <p:sldLayoutId id="2147483677" r:id="rId9"/>
    <p:sldLayoutId id="2147483678" r:id="rId10"/>
    <p:sldLayoutId id="214748367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0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0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362200" y="1447800"/>
            <a:ext cx="7467600" cy="2057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9218" name="Title 1"/>
          <p:cNvSpPr>
            <a:spLocks noGrp="1"/>
          </p:cNvSpPr>
          <p:nvPr>
            <p:ph type="ctrTitle"/>
          </p:nvPr>
        </p:nvSpPr>
        <p:spPr>
          <a:xfrm>
            <a:off x="2743200" y="1823484"/>
            <a:ext cx="6858000" cy="1295400"/>
          </a:xfrm>
        </p:spPr>
        <p:txBody>
          <a:bodyPr/>
          <a:lstStyle/>
          <a:p>
            <a:pPr algn="ctr" eaLnBrk="1" hangingPunct="1"/>
            <a:r>
              <a:rPr lang="en-US" sz="2800" dirty="0">
                <a:solidFill>
                  <a:schemeClr val="bg1"/>
                </a:solidFill>
              </a:rPr>
              <a:t>DSC40B:</a:t>
            </a:r>
            <a:br>
              <a:rPr lang="en-US" sz="2800" dirty="0">
                <a:solidFill>
                  <a:schemeClr val="bg1"/>
                </a:solidFill>
              </a:rPr>
            </a:br>
            <a:r>
              <a:rPr lang="en-US" sz="2800" dirty="0">
                <a:solidFill>
                  <a:schemeClr val="bg1"/>
                </a:solidFill>
              </a:rPr>
              <a:t>Theoretical Foundations of Data Science II </a:t>
            </a:r>
            <a:endParaRPr lang="en-US" sz="2800" i="1" dirty="0">
              <a:solidFill>
                <a:schemeClr val="bg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67000" y="3962400"/>
            <a:ext cx="6858000" cy="1885950"/>
          </a:xfrm>
        </p:spPr>
        <p:txBody>
          <a:bodyPr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sz="2800" dirty="0"/>
              <a:t>Lecture 4:   </a:t>
            </a:r>
            <a:r>
              <a:rPr lang="en-US" sz="2800" i="1" dirty="0"/>
              <a:t>Expected time complexity</a:t>
            </a:r>
          </a:p>
          <a:p>
            <a:pPr algn="ctr" eaLnBrk="1" fontAlgn="auto" hangingPunct="1">
              <a:spcAft>
                <a:spcPts val="0"/>
              </a:spcAft>
              <a:defRPr/>
            </a:pPr>
            <a:endParaRPr lang="en-US" sz="1800" i="1" dirty="0"/>
          </a:p>
          <a:p>
            <a:pPr algn="ctr" eaLnBrk="1" fontAlgn="auto" hangingPunct="1">
              <a:spcAft>
                <a:spcPts val="0"/>
              </a:spcAft>
              <a:defRPr/>
            </a:pPr>
            <a:endParaRPr lang="en-US" sz="1600" dirty="0"/>
          </a:p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sz="2800" dirty="0"/>
              <a:t>Instructor: Yusu Wang</a:t>
            </a:r>
          </a:p>
        </p:txBody>
      </p:sp>
      <p:sp>
        <p:nvSpPr>
          <p:cNvPr id="5" name="Rectangle 4"/>
          <p:cNvSpPr/>
          <p:nvPr/>
        </p:nvSpPr>
        <p:spPr>
          <a:xfrm>
            <a:off x="2362200" y="1447800"/>
            <a:ext cx="304800" cy="20574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4AD14C-6D94-4048-8030-AF3B00C6AD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05000" y="2590800"/>
            <a:ext cx="9220200" cy="990600"/>
          </a:xfrm>
        </p:spPr>
        <p:txBody>
          <a:bodyPr/>
          <a:lstStyle/>
          <a:p>
            <a:pPr algn="ctr"/>
            <a:r>
              <a:rPr lang="en-US" dirty="0"/>
              <a:t>Part B: Analyzing randomized algorithms</a:t>
            </a:r>
          </a:p>
        </p:txBody>
      </p:sp>
    </p:spTree>
    <p:extLst>
      <p:ext uri="{BB962C8B-B14F-4D97-AF65-F5344CB8AC3E}">
        <p14:creationId xmlns:p14="http://schemas.microsoft.com/office/powerpoint/2010/main" val="192917063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053A7E-1519-4885-AAC9-AF4BED151F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Randomized linear search example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B454162-9195-4D11-8BDC-3F5AE93A24C1}"/>
                  </a:ext>
                </a:extLst>
              </p:cNvPr>
              <p:cNvSpPr>
                <a:spLocks noGrp="1"/>
              </p:cNvSpPr>
              <p:nvPr>
                <p:ph sz="quarter" idx="1"/>
              </p:nvPr>
            </p:nvSpPr>
            <p:spPr>
              <a:xfrm>
                <a:off x="1295400" y="3947160"/>
                <a:ext cx="8907517" cy="2834640"/>
              </a:xfrm>
            </p:spPr>
            <p:txBody>
              <a:bodyPr/>
              <a:lstStyle/>
              <a:p>
                <a:r>
                  <a:rPr lang="en-US" sz="2400" dirty="0"/>
                  <a:t>What is expected / average time complexity?</a:t>
                </a:r>
              </a:p>
              <a:p>
                <a:pPr lvl="1"/>
                <a:r>
                  <a:rPr lang="en-US" sz="2100" dirty="0"/>
                  <a:t>Assuming we only search for keys already in A</a:t>
                </a:r>
              </a:p>
              <a:p>
                <a:pPr lvl="1"/>
                <a14:m>
                  <m:oMath xmlns:m="http://schemas.openxmlformats.org/officeDocument/2006/math">
                    <m:func>
                      <m:func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sz="2000">
                            <a:latin typeface="Cambria Math"/>
                          </a:rPr>
                          <m:t>Pr</m:t>
                        </m:r>
                      </m:fName>
                      <m:e>
                        <m:d>
                          <m:dPr>
                            <m:ctrlPr>
                              <a:rPr lang="en-US" sz="20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000" i="1">
                                <a:latin typeface="Cambria Math"/>
                              </a:rPr>
                              <m:t>𝐴</m:t>
                            </m:r>
                            <m:d>
                              <m:dPr>
                                <m:begChr m:val="["/>
                                <m:endChr m:val="]"/>
                                <m:ctrlPr>
                                  <a:rPr lang="en-US" sz="2000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sz="2000" i="1">
                                    <a:latin typeface="Cambria Math"/>
                                  </a:rPr>
                                  <m:t>𝑖</m:t>
                                </m:r>
                              </m:e>
                            </m:d>
                            <m:r>
                              <a:rPr lang="en-US" sz="2000" i="1">
                                <a:latin typeface="Cambria Math"/>
                              </a:rPr>
                              <m:t>=</m:t>
                            </m:r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𝑘</m:t>
                            </m:r>
                          </m:e>
                        </m:d>
                      </m:e>
                    </m:func>
                    <m:r>
                      <a:rPr lang="en-US" sz="2000" i="1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000" i="1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US" sz="2000" i="1">
                            <a:latin typeface="Cambria Math"/>
                          </a:rPr>
                          <m:t>𝑛</m:t>
                        </m:r>
                      </m:den>
                    </m:f>
                  </m:oMath>
                </a14:m>
                <a:r>
                  <a:rPr lang="en-US" sz="2100" dirty="0"/>
                  <a:t> </a:t>
                </a:r>
              </a:p>
              <a:p>
                <a:pPr lvl="1"/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000">
                        <a:latin typeface="Cambria Math" panose="02040503050406030204" pitchFamily="18" charset="0"/>
                      </a:rPr>
                      <m:t>ET</m:t>
                    </m:r>
                    <m:d>
                      <m:d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m:rPr>
                            <m:sty m:val="p"/>
                          </m:rPr>
                          <a:rPr lang="en-US" sz="2000">
                            <a:latin typeface="Cambria Math" panose="02040503050406030204" pitchFamily="18" charset="0"/>
                          </a:rPr>
                          <m:t>n</m:t>
                        </m:r>
                      </m:e>
                    </m:d>
                    <m:r>
                      <a:rPr lang="en-US" sz="2000">
                        <a:latin typeface="Cambria Math" panose="02040503050406030204" pitchFamily="18" charset="0"/>
                      </a:rPr>
                      <m:t>= </m:t>
                    </m:r>
                    <m:r>
                      <m:rPr>
                        <m:sty m:val="p"/>
                      </m:rPr>
                      <a:rPr lang="en-US" sz="2000">
                        <a:latin typeface="Cambria Math"/>
                      </a:rPr>
                      <m:t>Pr</m:t>
                    </m:r>
                    <m:d>
                      <m:d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m:rPr>
                            <m:sty m:val="p"/>
                          </m:rPr>
                          <a:rPr lang="en-US" sz="2000">
                            <a:latin typeface="Cambria Math" panose="02040503050406030204" pitchFamily="18" charset="0"/>
                          </a:rPr>
                          <m:t>k</m:t>
                        </m:r>
                        <m:r>
                          <a:rPr lang="en-US" sz="2000" i="1">
                            <a:latin typeface="Cambria Math"/>
                          </a:rPr>
                          <m:t>∉</m:t>
                        </m:r>
                        <m:r>
                          <m:rPr>
                            <m:sty m:val="p"/>
                          </m:rPr>
                          <a:rPr lang="en-US" sz="2000">
                            <a:latin typeface="Cambria Math"/>
                          </a:rPr>
                          <m:t>A</m:t>
                        </m:r>
                      </m:e>
                    </m:d>
                    <m:r>
                      <m:rPr>
                        <m:sty m:val="p"/>
                      </m:rPr>
                      <a:rPr lang="en-US" sz="2000">
                        <a:latin typeface="Cambria Math"/>
                      </a:rPr>
                      <m:t>t</m:t>
                    </m:r>
                    <m:r>
                      <m:rPr>
                        <m:sty m:val="p"/>
                      </m:rPr>
                      <a:rPr lang="en-US" sz="2000">
                        <a:latin typeface="Cambria Math" panose="02040503050406030204" pitchFamily="18" charset="0"/>
                      </a:rPr>
                      <m:t>ime</m:t>
                    </m:r>
                    <m:d>
                      <m:d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m:rPr>
                            <m:sty m:val="p"/>
                          </m:rPr>
                          <a:rPr lang="en-US" sz="2000">
                            <a:latin typeface="Cambria Math"/>
                          </a:rPr>
                          <m:t>K</m:t>
                        </m:r>
                        <m:r>
                          <a:rPr lang="en-US" sz="2000" i="1">
                            <a:latin typeface="Cambria Math"/>
                          </a:rPr>
                          <m:t>∉</m:t>
                        </m:r>
                        <m:r>
                          <m:rPr>
                            <m:sty m:val="p"/>
                          </m:rPr>
                          <a:rPr lang="en-US" sz="2000">
                            <a:latin typeface="Cambria Math"/>
                          </a:rPr>
                          <m:t>A</m:t>
                        </m:r>
                      </m:e>
                    </m:d>
                    <m:r>
                      <a:rPr lang="en-US" sz="2000">
                        <a:latin typeface="Cambria Math"/>
                      </a:rPr>
                      <m:t>+ </m:t>
                    </m:r>
                    <m:nary>
                      <m:naryPr>
                        <m:chr m:val="∑"/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a:rPr lang="en-US" sz="2000" i="1">
                            <a:latin typeface="Cambria Math"/>
                          </a:rPr>
                          <m:t>𝑖</m:t>
                        </m:r>
                        <m:r>
                          <a:rPr lang="en-US" sz="2000" i="1">
                            <a:latin typeface="Cambria Math"/>
                          </a:rPr>
                          <m:t>=1</m:t>
                        </m:r>
                      </m:sub>
                      <m:sup>
                        <m:r>
                          <a:rPr lang="en-US" sz="2000" i="1">
                            <a:latin typeface="Cambria Math"/>
                          </a:rPr>
                          <m:t>𝑛</m:t>
                        </m:r>
                      </m:sup>
                      <m:e>
                        <m:func>
                          <m:funcPr>
                            <m:ctrlPr>
                              <a:rPr lang="en-US" sz="2000" i="1"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 sz="2000">
                                <a:latin typeface="Cambria Math"/>
                              </a:rPr>
                              <m:t>Pr</m:t>
                            </m:r>
                          </m:fName>
                          <m:e>
                            <m:d>
                              <m:dPr>
                                <m:ctrlPr>
                                  <a:rPr lang="en-US" sz="2000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sz="2000" i="1">
                                    <a:latin typeface="Cambria Math"/>
                                  </a:rPr>
                                  <m:t>𝐴</m:t>
                                </m:r>
                                <m:d>
                                  <m:dPr>
                                    <m:begChr m:val="["/>
                                    <m:endChr m:val="]"/>
                                    <m:ctrlPr>
                                      <a:rPr lang="en-US" sz="2000" i="1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sz="2000" i="1">
                                        <a:latin typeface="Cambria Math"/>
                                      </a:rPr>
                                      <m:t>𝑖</m:t>
                                    </m:r>
                                  </m:e>
                                </m:d>
                                <m:r>
                                  <a:rPr lang="en-US" sz="2000" i="1">
                                    <a:latin typeface="Cambria Math"/>
                                  </a:rPr>
                                  <m:t>=</m:t>
                                </m:r>
                                <m:r>
                                  <a:rPr lang="en-US" sz="2000" i="1">
                                    <a:latin typeface="Cambria Math" panose="02040503050406030204" pitchFamily="18" charset="0"/>
                                  </a:rPr>
                                  <m:t>𝑘</m:t>
                                </m:r>
                              </m:e>
                            </m:d>
                          </m:e>
                        </m:func>
                        <m:r>
                          <a:rPr lang="en-US" sz="2000" i="1">
                            <a:latin typeface="Cambria Math"/>
                          </a:rPr>
                          <m:t>𝑡</m:t>
                        </m:r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𝑖𝑚𝑒</m:t>
                        </m:r>
                        <m:d>
                          <m:dPr>
                            <m:ctrlPr>
                              <a:rPr lang="en-US" sz="20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000" i="1">
                                <a:latin typeface="Cambria Math"/>
                              </a:rPr>
                              <m:t>𝐴</m:t>
                            </m:r>
                            <m:d>
                              <m:dPr>
                                <m:begChr m:val="["/>
                                <m:endChr m:val="]"/>
                                <m:ctrlPr>
                                  <a:rPr lang="en-US" sz="2000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sz="2000" i="1">
                                    <a:latin typeface="Cambria Math"/>
                                  </a:rPr>
                                  <m:t>𝑖</m:t>
                                </m:r>
                              </m:e>
                            </m:d>
                            <m:r>
                              <a:rPr lang="en-US" sz="2000" i="1">
                                <a:latin typeface="Cambria Math"/>
                              </a:rPr>
                              <m:t>=</m:t>
                            </m:r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𝑘</m:t>
                            </m:r>
                          </m:e>
                        </m:d>
                      </m:e>
                    </m:nary>
                    <m:r>
                      <a:rPr lang="en-US" sz="200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2000" i="1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endParaRPr lang="en-US" sz="2000" i="1" dirty="0">
                  <a:latin typeface="Cambria Math" panose="02040503050406030204" pitchFamily="18" charset="0"/>
                </a:endParaRPr>
              </a:p>
              <a:p>
                <a:pPr lvl="1"/>
                <a:r>
                  <a:rPr lang="en-US" sz="1800" dirty="0"/>
                  <a:t>           </a:t>
                </a:r>
                <a14:m>
                  <m:oMath xmlns:m="http://schemas.openxmlformats.org/officeDocument/2006/math">
                    <m:r>
                      <a:rPr lang="en-US" sz="2000" i="1">
                        <a:latin typeface="Cambria Math" panose="02040503050406030204" pitchFamily="18" charset="0"/>
                      </a:rPr>
                      <m:t>= </m:t>
                    </m:r>
                    <m:nary>
                      <m:naryPr>
                        <m:chr m:val="∑"/>
                        <m:supHide m:val="on"/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a:rPr lang="en-US" sz="2000" i="1">
                            <a:latin typeface="Cambria Math"/>
                          </a:rPr>
                          <m:t>𝑖</m:t>
                        </m:r>
                      </m:sub>
                      <m:sup/>
                      <m:e>
                        <m:d>
                          <m:dPr>
                            <m:ctrlPr>
                              <a:rPr lang="en-US" sz="20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en-US" sz="2000" i="1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US" sz="2000" i="1">
                                    <a:latin typeface="Cambria Math"/>
                                  </a:rPr>
                                  <m:t>1</m:t>
                                </m:r>
                              </m:num>
                              <m:den>
                                <m:r>
                                  <a:rPr lang="en-US" sz="2000" i="1">
                                    <a:latin typeface="Cambria Math"/>
                                  </a:rPr>
                                  <m:t>𝑛</m:t>
                                </m:r>
                              </m:den>
                            </m:f>
                          </m:e>
                        </m:d>
                        <m:r>
                          <a:rPr lang="en-US" sz="2000" i="1">
                            <a:latin typeface="Cambria Math"/>
                          </a:rPr>
                          <m:t>∗</m:t>
                        </m:r>
                        <m:r>
                          <a:rPr lang="en-US" sz="2000" i="1">
                            <a:latin typeface="Cambria Math"/>
                          </a:rPr>
                          <m:t>𝑐𝑖</m:t>
                        </m:r>
                      </m:e>
                    </m:nary>
                    <m:r>
                      <a:rPr lang="en-US" sz="2000" i="1">
                        <a:latin typeface="Cambria Math"/>
                      </a:rPr>
                      <m:t>=</m:t>
                    </m:r>
                    <m:r>
                      <m:rPr>
                        <m:sty m:val="p"/>
                      </m:rPr>
                      <a:rPr lang="en-US" sz="2000">
                        <a:latin typeface="Cambria Math"/>
                      </a:rPr>
                      <m:t>Θ</m:t>
                    </m:r>
                    <m:d>
                      <m:d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000" i="1">
                            <a:latin typeface="Cambria Math"/>
                          </a:rPr>
                          <m:t>𝑛</m:t>
                        </m:r>
                      </m:e>
                    </m:d>
                  </m:oMath>
                </a14:m>
                <a:endParaRPr lang="en-US" sz="2000" dirty="0"/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B454162-9195-4D11-8BDC-3F5AE93A24C1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xfrm>
                <a:off x="1295400" y="3947160"/>
                <a:ext cx="8907517" cy="2834640"/>
              </a:xfrm>
              <a:blipFill>
                <a:blip r:embed="rId3"/>
                <a:stretch>
                  <a:fillRect l="-479" t="-172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Content Placeholder 2">
                <a:extLst>
                  <a:ext uri="{FF2B5EF4-FFF2-40B4-BE49-F238E27FC236}">
                    <a16:creationId xmlns:a16="http://schemas.microsoft.com/office/drawing/2014/main" id="{3B5AEE52-FA29-4C47-8831-91D76CF587B5}"/>
                  </a:ext>
                </a:extLst>
              </p:cNvPr>
              <p:cNvSpPr txBox="1">
                <a:spLocks/>
              </p:cNvSpPr>
              <p:nvPr/>
            </p:nvSpPr>
            <p:spPr bwMode="auto">
              <a:xfrm>
                <a:off x="3733800" y="1371601"/>
                <a:ext cx="4953000" cy="2472559"/>
              </a:xfrm>
              <a:prstGeom prst="rect">
                <a:avLst/>
              </a:prstGeom>
              <a:noFill/>
              <a:ln w="1905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lvl1pPr marL="273050" indent="-273050" algn="l" rtl="0" eaLnBrk="0" fontAlgn="base" hangingPunct="0">
                  <a:spcBef>
                    <a:spcPts val="600"/>
                  </a:spcBef>
                  <a:spcAft>
                    <a:spcPct val="0"/>
                  </a:spcAft>
                  <a:buClr>
                    <a:schemeClr val="accent1"/>
                  </a:buClr>
                  <a:buSzPct val="76000"/>
                  <a:buFont typeface="Wingdings 3" pitchFamily="18" charset="2"/>
                  <a:buChar char=""/>
                  <a:defRPr sz="2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547688" indent="-273050" algn="l" rtl="0" eaLnBrk="0" fontAlgn="base" hangingPunct="0">
                  <a:spcBef>
                    <a:spcPts val="500"/>
                  </a:spcBef>
                  <a:spcAft>
                    <a:spcPct val="0"/>
                  </a:spcAft>
                  <a:buClr>
                    <a:schemeClr val="accent2"/>
                  </a:buClr>
                  <a:buSzPct val="76000"/>
                  <a:buFont typeface="Wingdings 3" pitchFamily="18" charset="2"/>
                  <a:buChar char=""/>
                  <a:defRPr sz="2300" kern="120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2pPr>
                <a:lvl3pPr marL="822325" indent="-228600" algn="l" rtl="0" eaLnBrk="0" fontAlgn="base" hangingPunct="0">
                  <a:spcBef>
                    <a:spcPts val="500"/>
                  </a:spcBef>
                  <a:spcAft>
                    <a:spcPct val="0"/>
                  </a:spcAft>
                  <a:buClr>
                    <a:srgbClr val="BCBCBC"/>
                  </a:buClr>
                  <a:buSzPct val="76000"/>
                  <a:buFont typeface="Wingdings 3" pitchFamily="18" charset="2"/>
                  <a:buChar char="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096963" indent="-228600" algn="l" rtl="0" eaLnBrk="0" fontAlgn="base" hangingPunct="0">
                  <a:spcBef>
                    <a:spcPts val="400"/>
                  </a:spcBef>
                  <a:spcAft>
                    <a:spcPct val="0"/>
                  </a:spcAft>
                  <a:buClr>
                    <a:srgbClr val="8BA2B4"/>
                  </a:buClr>
                  <a:buSzPct val="70000"/>
                  <a:buFont typeface="Wingdings" pitchFamily="2" charset="2"/>
                  <a:buChar char="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371600" indent="-228600" algn="l" rtl="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itchFamily="2" charset="2"/>
                  <a:buChar char="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645920" indent="-182880" algn="l" rtl="0" eaLnBrk="1" latinLnBrk="0" hangingPunct="1">
                  <a:spcBef>
                    <a:spcPts val="300"/>
                  </a:spcBef>
                  <a:buClr>
                    <a:srgbClr val="9FB8CD">
                      <a:shade val="75000"/>
                    </a:srgbClr>
                  </a:buClr>
                  <a:buSzPct val="75000"/>
                  <a:buFont typeface="Wingdings 3"/>
                  <a:buChar char=""/>
                  <a:defRPr kumimoji="0" lang="en-US" sz="1600" kern="1200" smtClean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828800" indent="-182880" algn="l" rtl="0" eaLnBrk="1" latinLnBrk="0" hangingPunct="1">
                  <a:spcBef>
                    <a:spcPts val="300"/>
                  </a:spcBef>
                  <a:buClr>
                    <a:srgbClr val="727CA3">
                      <a:shade val="75000"/>
                    </a:srgbClr>
                  </a:buClr>
                  <a:buSzPct val="75000"/>
                  <a:buFont typeface="Wingdings 3"/>
                  <a:buChar char=""/>
                  <a:defRPr kumimoji="0" lang="en-US" sz="1400" kern="1200" smtClean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2011680" indent="-182880" algn="l" rtl="0" eaLnBrk="1" latinLnBrk="0" hangingPunct="1">
                  <a:spcBef>
                    <a:spcPts val="300"/>
                  </a:spcBef>
                  <a:buClr>
                    <a:prstClr val="white">
                      <a:shade val="50000"/>
                    </a:prstClr>
                  </a:buClr>
                  <a:buSzPct val="75000"/>
                  <a:buFont typeface="Wingdings 3"/>
                  <a:buChar char=""/>
                  <a:defRPr kumimoji="0" lang="en-US" sz="1400" kern="1200" smtClean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194560" indent="-182880" algn="l" rtl="0" eaLnBrk="1" latinLnBrk="0" hangingPunct="1">
                  <a:spcBef>
                    <a:spcPts val="300"/>
                  </a:spcBef>
                  <a:buClr>
                    <a:srgbClr val="9FB8CD"/>
                  </a:buClr>
                  <a:buSzPct val="75000"/>
                  <a:buFont typeface="Wingdings 3"/>
                  <a:buChar char=""/>
                  <a:defRPr kumimoji="0" lang="en-US" sz="1200" kern="1200" smtClean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r>
                  <a:rPr lang="en-US" sz="2200" dirty="0">
                    <a:solidFill>
                      <a:srgbClr val="008000"/>
                    </a:solidFill>
                    <a:latin typeface="FiraMono-Medium-Identity-H"/>
                  </a:rPr>
                  <a:t>def </a:t>
                </a:r>
                <a:r>
                  <a:rPr lang="en-US" sz="2200" dirty="0" err="1">
                    <a:solidFill>
                      <a:srgbClr val="0000FF"/>
                    </a:solidFill>
                    <a:latin typeface="FiraMono-Regular-Identity-H"/>
                  </a:rPr>
                  <a:t>rand_linear_search</a:t>
                </a:r>
                <a:r>
                  <a:rPr lang="en-US" sz="2200" dirty="0">
                    <a:solidFill>
                      <a:srgbClr val="000000"/>
                    </a:solidFill>
                    <a:latin typeface="FiraMono-Regular-Identity-H"/>
                  </a:rPr>
                  <a:t>(</a:t>
                </a:r>
                <a14:m>
                  <m:oMath xmlns:m="http://schemas.openxmlformats.org/officeDocument/2006/math">
                    <m:r>
                      <a:rPr lang="en-US" sz="2200" i="1" dirty="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𝐴</m:t>
                    </m:r>
                    <m:r>
                      <a:rPr lang="en-US" sz="2200" i="1" dirty="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, </m:t>
                    </m:r>
                    <m:r>
                      <a:rPr lang="en-US" sz="2200" i="1" dirty="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𝑘</m:t>
                    </m:r>
                  </m:oMath>
                </a14:m>
                <a:r>
                  <a:rPr lang="en-US" sz="2200" dirty="0">
                    <a:solidFill>
                      <a:srgbClr val="000000"/>
                    </a:solidFill>
                    <a:latin typeface="FiraMono-Regular-Identity-H"/>
                  </a:rPr>
                  <a:t>):</a:t>
                </a:r>
              </a:p>
              <a:p>
                <a:pPr marL="0" indent="0">
                  <a:buNone/>
                </a:pPr>
                <a:r>
                  <a:rPr lang="en-US" sz="2200" dirty="0">
                    <a:solidFill>
                      <a:srgbClr val="000000"/>
                    </a:solidFill>
                    <a:latin typeface="FiraMono-Regular-Identity-H"/>
                  </a:rPr>
                  <a:t>	</a:t>
                </a:r>
                <a:r>
                  <a:rPr lang="it-IT" sz="2200" dirty="0">
                    <a:solidFill>
                      <a:srgbClr val="008000"/>
                    </a:solidFill>
                    <a:latin typeface="FiraMono-Regular-Identity-H"/>
                  </a:rPr>
                  <a:t>random.shuffle</a:t>
                </a:r>
                <a:r>
                  <a:rPr lang="it-IT" sz="2200" dirty="0">
                    <a:latin typeface="FiraMono-Regular-Identity-H"/>
                  </a:rPr>
                  <a:t>(</a:t>
                </a:r>
                <a:r>
                  <a:rPr lang="en-US" sz="2200" i="1" dirty="0">
                    <a:solidFill>
                      <a:srgbClr val="000000"/>
                    </a:solidFill>
                    <a:latin typeface="FiraMono-Regular-Identity-H"/>
                  </a:rPr>
                  <a:t>A</a:t>
                </a:r>
                <a:r>
                  <a:rPr lang="en-US" sz="2200" dirty="0">
                    <a:solidFill>
                      <a:srgbClr val="000000"/>
                    </a:solidFill>
                    <a:latin typeface="FiraMono-Regular-Identity-H"/>
                  </a:rPr>
                  <a:t>)</a:t>
                </a:r>
              </a:p>
              <a:p>
                <a:pPr marL="0" indent="0">
                  <a:buNone/>
                </a:pPr>
                <a:r>
                  <a:rPr lang="it-IT" sz="2200" dirty="0">
                    <a:solidFill>
                      <a:srgbClr val="008000"/>
                    </a:solidFill>
                    <a:latin typeface="FiraMono-Medium-Identity-H"/>
                  </a:rPr>
                  <a:t>	for </a:t>
                </a:r>
                <a14:m>
                  <m:oMath xmlns:m="http://schemas.openxmlformats.org/officeDocument/2006/math">
                    <m:r>
                      <a:rPr lang="it-IT" sz="2200" i="1" dirty="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𝑖</m:t>
                    </m:r>
                    <m:r>
                      <a:rPr lang="it-IT" sz="2200" i="1" dirty="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, </m:t>
                    </m:r>
                    <m:r>
                      <a:rPr lang="it-IT" sz="2200" i="1" dirty="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𝑥</m:t>
                    </m:r>
                    <m:r>
                      <a:rPr lang="it-IT" sz="2200" i="1" dirty="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it-IT" sz="2200" dirty="0">
                    <a:solidFill>
                      <a:srgbClr val="AC21FF"/>
                    </a:solidFill>
                    <a:latin typeface="FiraMono-Medium-Identity-H"/>
                  </a:rPr>
                  <a:t>in </a:t>
                </a:r>
                <a:r>
                  <a:rPr lang="it-IT" sz="2200" dirty="0">
                    <a:solidFill>
                      <a:srgbClr val="008000"/>
                    </a:solidFill>
                    <a:latin typeface="FiraMono-Regular-Identity-H"/>
                  </a:rPr>
                  <a:t>enumerate</a:t>
                </a:r>
                <a:r>
                  <a:rPr lang="it-IT" sz="2200" dirty="0">
                    <a:solidFill>
                      <a:srgbClr val="000000"/>
                    </a:solidFill>
                    <a:latin typeface="FiraMono-Regular-Identity-H"/>
                  </a:rPr>
                  <a:t>(</a:t>
                </a:r>
                <a14:m>
                  <m:oMath xmlns:m="http://schemas.openxmlformats.org/officeDocument/2006/math">
                    <m:r>
                      <a:rPr lang="it-IT" sz="2200" i="1" dirty="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𝐴</m:t>
                    </m:r>
                  </m:oMath>
                </a14:m>
                <a:r>
                  <a:rPr lang="it-IT" sz="2200" dirty="0">
                    <a:solidFill>
                      <a:srgbClr val="000000"/>
                    </a:solidFill>
                    <a:latin typeface="FiraMono-Regular-Identity-H"/>
                  </a:rPr>
                  <a:t>):</a:t>
                </a:r>
              </a:p>
              <a:p>
                <a:pPr marL="0" indent="0">
                  <a:buNone/>
                </a:pPr>
                <a:r>
                  <a:rPr lang="en-US" sz="2200" dirty="0">
                    <a:solidFill>
                      <a:srgbClr val="008000"/>
                    </a:solidFill>
                    <a:latin typeface="FiraMono-Medium-Identity-H"/>
                  </a:rPr>
                  <a:t>	        if </a:t>
                </a:r>
                <a14:m>
                  <m:oMath xmlns:m="http://schemas.openxmlformats.org/officeDocument/2006/math">
                    <m:r>
                      <a:rPr lang="en-US" sz="2200" i="1" dirty="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200" i="1" dirty="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 == </m:t>
                    </m:r>
                    <m:r>
                      <a:rPr lang="en-US" sz="2200" i="1" dirty="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𝑘</m:t>
                    </m:r>
                  </m:oMath>
                </a14:m>
                <a:r>
                  <a:rPr lang="en-US" sz="2200" dirty="0">
                    <a:solidFill>
                      <a:srgbClr val="000000"/>
                    </a:solidFill>
                    <a:latin typeface="FiraMono-Regular-Identity-H"/>
                  </a:rPr>
                  <a:t>:</a:t>
                </a:r>
              </a:p>
              <a:p>
                <a:pPr marL="0" indent="0">
                  <a:buNone/>
                </a:pPr>
                <a:r>
                  <a:rPr lang="en-US" sz="2200" dirty="0">
                    <a:solidFill>
                      <a:srgbClr val="008000"/>
                    </a:solidFill>
                    <a:latin typeface="FiraMono-Medium-Identity-H"/>
                  </a:rPr>
                  <a:t>		    return </a:t>
                </a:r>
                <a14:m>
                  <m:oMath xmlns:m="http://schemas.openxmlformats.org/officeDocument/2006/math">
                    <m:r>
                      <a:rPr lang="en-US" sz="2200" i="1" dirty="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𝑖</m:t>
                    </m:r>
                  </m:oMath>
                </a14:m>
                <a:endParaRPr lang="en-US" sz="2200" dirty="0">
                  <a:solidFill>
                    <a:srgbClr val="000000"/>
                  </a:solidFill>
                  <a:latin typeface="FiraMono-Regular-Identity-H"/>
                </a:endParaRPr>
              </a:p>
              <a:p>
                <a:pPr marL="0" indent="0">
                  <a:buNone/>
                </a:pPr>
                <a:r>
                  <a:rPr lang="en-US" sz="2200" dirty="0">
                    <a:solidFill>
                      <a:srgbClr val="008000"/>
                    </a:solidFill>
                    <a:latin typeface="FiraMono-Medium-Identity-H"/>
                  </a:rPr>
                  <a:t>	return None</a:t>
                </a:r>
                <a:endParaRPr lang="en-US" sz="2200" dirty="0"/>
              </a:p>
            </p:txBody>
          </p:sp>
        </mc:Choice>
        <mc:Fallback xmlns="">
          <p:sp>
            <p:nvSpPr>
              <p:cNvPr id="4" name="Content Placeholder 2">
                <a:extLst>
                  <a:ext uri="{FF2B5EF4-FFF2-40B4-BE49-F238E27FC236}">
                    <a16:creationId xmlns:a16="http://schemas.microsoft.com/office/drawing/2014/main" id="{3B5AEE52-FA29-4C47-8831-91D76CF587B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733800" y="1371601"/>
                <a:ext cx="4953000" cy="2472559"/>
              </a:xfrm>
              <a:prstGeom prst="rect">
                <a:avLst/>
              </a:prstGeom>
              <a:blipFill>
                <a:blip r:embed="rId4"/>
                <a:stretch>
                  <a:fillRect l="-1472" t="-1467" b="-4890"/>
                </a:stretch>
              </a:blipFill>
              <a:ln w="1905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0887604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38C827F-064F-9351-9E93-63447B37BBD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3C0E6D-9B84-30CB-5CB8-654FF2485E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000" dirty="0"/>
              <a:t>Strategy for finding </a:t>
            </a:r>
            <a:r>
              <a:rPr lang="en-US" sz="3000" dirty="0">
                <a:solidFill>
                  <a:srgbClr val="700000"/>
                </a:solidFill>
              </a:rPr>
              <a:t>Expected Case for Randomized </a:t>
            </a:r>
            <a:r>
              <a:rPr lang="en-US" sz="3000" dirty="0" err="1">
                <a:solidFill>
                  <a:srgbClr val="700000"/>
                </a:solidFill>
              </a:rPr>
              <a:t>Alg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BCA3F1-837B-AD44-DA07-00B6A7D78D4A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strike="sngStrike" dirty="0"/>
              <a:t>Step 0: Make assumption about distribution of inputs</a:t>
            </a:r>
          </a:p>
          <a:p>
            <a:r>
              <a:rPr lang="en-US" dirty="0"/>
              <a:t>Step 0: Inspect the randomness in the algorithm </a:t>
            </a:r>
          </a:p>
          <a:p>
            <a:endParaRPr lang="en-US" sz="800" dirty="0"/>
          </a:p>
          <a:p>
            <a:r>
              <a:rPr lang="en-US" dirty="0"/>
              <a:t>Step 1: Determine the possible cases</a:t>
            </a:r>
          </a:p>
          <a:p>
            <a:endParaRPr lang="en-US" sz="800" dirty="0"/>
          </a:p>
          <a:p>
            <a:r>
              <a:rPr lang="en-US" dirty="0"/>
              <a:t>Step 2: Determine the probability of each case</a:t>
            </a:r>
          </a:p>
          <a:p>
            <a:endParaRPr lang="en-US" sz="800" dirty="0"/>
          </a:p>
          <a:p>
            <a:r>
              <a:rPr lang="en-US" dirty="0"/>
              <a:t>Step 3: Determine the time taken for each case</a:t>
            </a:r>
          </a:p>
          <a:p>
            <a:endParaRPr lang="en-US" sz="800" dirty="0"/>
          </a:p>
          <a:p>
            <a:r>
              <a:rPr lang="en-US" dirty="0"/>
              <a:t>Step 4: Compute the expected time (average) , which is the sum of time for each case weighted by its probability </a:t>
            </a:r>
          </a:p>
        </p:txBody>
      </p:sp>
    </p:spTree>
    <p:extLst>
      <p:ext uri="{BB962C8B-B14F-4D97-AF65-F5344CB8AC3E}">
        <p14:creationId xmlns:p14="http://schemas.microsoft.com/office/powerpoint/2010/main" val="420075454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3A4254-DD66-449D-B298-7D0B2D96A9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Review of Expectation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729DFAED-5307-4C98-B780-B028C5FC6584}"/>
                  </a:ext>
                </a:extLst>
              </p:cNvPr>
              <p:cNvSpPr>
                <a:spLocks noGrp="1"/>
              </p:cNvSpPr>
              <p:nvPr>
                <p:ph sz="quarter" idx="1"/>
              </p:nvPr>
            </p:nvSpPr>
            <p:spPr/>
            <p:txBody>
              <a:bodyPr/>
              <a:lstStyle/>
              <a:p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𝑋</m:t>
                    </m:r>
                  </m:oMath>
                </a14:m>
                <a:r>
                  <a:rPr lang="en-US" dirty="0"/>
                  <a:t> is a random variable</a:t>
                </a:r>
              </a:p>
              <a:p>
                <a:r>
                  <a:rPr lang="en-US" dirty="0"/>
                  <a:t>The expectation of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𝑋</m:t>
                    </m:r>
                  </m:oMath>
                </a14:m>
                <a:r>
                  <a:rPr lang="en-US" dirty="0"/>
                  <a:t> is</a:t>
                </a:r>
              </a:p>
              <a:p>
                <a:pPr lvl="1"/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𝐸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/>
                          </a:rPr>
                          <m:t>𝑋</m:t>
                        </m:r>
                      </m:e>
                    </m:d>
                    <m:r>
                      <a:rPr lang="en-US" b="0" i="1" smtClean="0">
                        <a:latin typeface="Cambria Math"/>
                      </a:rPr>
                      <m:t>=</m:t>
                    </m:r>
                    <m:nary>
                      <m:naryPr>
                        <m:chr m:val="∑"/>
                        <m:supHide m:val="on"/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a:rPr lang="en-US" b="0" i="1" smtClean="0">
                            <a:latin typeface="Cambria Math"/>
                          </a:rPr>
                          <m:t>𝐼</m:t>
                        </m:r>
                      </m:sub>
                      <m:sup/>
                      <m:e>
                        <m:func>
                          <m:func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 b="0" i="0" smtClean="0">
                                <a:latin typeface="Cambria Math"/>
                              </a:rPr>
                              <m:t>Pr</m:t>
                            </m:r>
                          </m:fName>
                          <m:e>
                            <m:d>
                              <m:dPr>
                                <m:ctrlP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b="0" i="1" smtClean="0">
                                    <a:latin typeface="Cambria Math"/>
                                  </a:rPr>
                                  <m:t>𝑋</m:t>
                                </m:r>
                                <m:r>
                                  <a:rPr lang="en-US" b="0" i="1" smtClean="0">
                                    <a:latin typeface="Cambria Math"/>
                                  </a:rPr>
                                  <m:t>=</m:t>
                                </m:r>
                                <m:r>
                                  <a:rPr lang="en-US" b="0" i="1" smtClean="0">
                                    <a:latin typeface="Cambria Math"/>
                                  </a:rPr>
                                  <m:t>𝐼</m:t>
                                </m:r>
                              </m:e>
                            </m:d>
                          </m:e>
                        </m:func>
                        <m:r>
                          <a:rPr lang="en-US" b="0" i="1" smtClean="0">
                            <a:latin typeface="Cambria Math"/>
                          </a:rPr>
                          <m:t> </m:t>
                        </m:r>
                        <m:r>
                          <a:rPr lang="en-US" b="0" i="1" smtClean="0">
                            <a:latin typeface="Cambria Math"/>
                          </a:rPr>
                          <m:t>𝐼</m:t>
                        </m:r>
                      </m:e>
                    </m:nary>
                  </m:oMath>
                </a14:m>
                <a:endParaRPr lang="en-US" dirty="0"/>
              </a:p>
              <a:p>
                <a:pPr lvl="1"/>
                <a:r>
                  <a:rPr lang="en-US" dirty="0" err="1"/>
                  <a:t>E.g</a:t>
                </a:r>
                <a:r>
                  <a:rPr lang="en-US" dirty="0"/>
                  <a:t>, coin flip </a:t>
                </a:r>
              </a:p>
              <a:p>
                <a:endParaRPr lang="en-US" dirty="0"/>
              </a:p>
              <a:p>
                <a:r>
                  <a:rPr lang="en-US" dirty="0"/>
                  <a:t>Linearity of expectation: </a:t>
                </a:r>
              </a:p>
              <a:p>
                <a:pPr lvl="1"/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𝐸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/>
                              </a:rPr>
                              <m:t>𝑋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/>
                              </a:rPr>
                              <m:t>1</m:t>
                            </m:r>
                          </m:sub>
                        </m:sSub>
                        <m:r>
                          <a:rPr lang="en-US" b="0" i="1" smtClean="0">
                            <a:latin typeface="Cambria Math"/>
                          </a:rPr>
                          <m:t>+</m:t>
                        </m:r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/>
                              </a:rPr>
                              <m:t>𝑋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/>
                              </a:rPr>
                              <m:t>2</m:t>
                            </m:r>
                          </m:sub>
                        </m:sSub>
                      </m:e>
                    </m:d>
                    <m:r>
                      <a:rPr lang="en-US" b="0" i="1" smtClean="0">
                        <a:latin typeface="Cambria Math"/>
                      </a:rPr>
                      <m:t>=</m:t>
                    </m:r>
                    <m:r>
                      <a:rPr lang="en-US" b="0" i="1" smtClean="0">
                        <a:latin typeface="Cambria Math"/>
                      </a:rPr>
                      <m:t>𝐸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/>
                              </a:rPr>
                              <m:t>𝑋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/>
                              </a:rPr>
                              <m:t>1</m:t>
                            </m:r>
                          </m:sub>
                        </m:sSub>
                      </m:e>
                    </m:d>
                    <m:r>
                      <a:rPr lang="en-US" b="0" i="1" smtClean="0">
                        <a:latin typeface="Cambria Math"/>
                      </a:rPr>
                      <m:t>+</m:t>
                    </m:r>
                    <m:r>
                      <a:rPr lang="en-US" b="0" i="1" smtClean="0">
                        <a:latin typeface="Cambria Math"/>
                      </a:rPr>
                      <m:t>𝐸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/>
                              </a:rPr>
                              <m:t>𝑋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/>
                              </a:rPr>
                              <m:t>2</m:t>
                            </m:r>
                          </m:sub>
                        </m:sSub>
                      </m:e>
                    </m:d>
                    <m:r>
                      <a:rPr lang="en-US" b="0" i="1" smtClean="0">
                        <a:latin typeface="Cambria Math"/>
                      </a:rPr>
                      <m:t> </m:t>
                    </m:r>
                  </m:oMath>
                </a14:m>
                <a:endParaRPr lang="en-US" dirty="0"/>
              </a:p>
              <a:p>
                <a:r>
                  <a:rPr lang="en-US" dirty="0"/>
                  <a:t>Conditional expectation:</a:t>
                </a:r>
              </a:p>
              <a:p>
                <a:pPr lvl="1"/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𝐸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/>
                          </a:rPr>
                          <m:t>𝑋</m:t>
                        </m:r>
                      </m:e>
                    </m:d>
                    <m:r>
                      <a:rPr lang="en-US" b="0" i="1" smtClean="0">
                        <a:latin typeface="Cambria Math"/>
                      </a:rPr>
                      <m:t>=</m:t>
                    </m:r>
                    <m:r>
                      <a:rPr lang="en-US" b="0" i="1" smtClean="0">
                        <a:latin typeface="Cambria Math"/>
                      </a:rPr>
                      <m:t>𝐸</m:t>
                    </m:r>
                    <m:d>
                      <m:dPr>
                        <m:endChr m:val="|"/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/>
                          </a:rPr>
                          <m:t>𝑋</m:t>
                        </m:r>
                        <m:r>
                          <a:rPr lang="en-US" b="0" i="1" smtClean="0">
                            <a:latin typeface="Cambria Math"/>
                          </a:rPr>
                          <m:t> </m:t>
                        </m:r>
                      </m:e>
                    </m:d>
                    <m:r>
                      <a:rPr lang="en-US" b="0" i="1" smtClean="0">
                        <a:latin typeface="Cambria Math"/>
                      </a:rPr>
                      <m:t>𝑌</m:t>
                    </m:r>
                    <m:r>
                      <a:rPr lang="en-US" b="0" i="1" smtClean="0">
                        <a:latin typeface="Cambria Math"/>
                      </a:rPr>
                      <m:t>)</m:t>
                    </m:r>
                    <m:func>
                      <m:func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/>
                          </a:rPr>
                          <m:t>Pr</m:t>
                        </m:r>
                      </m:fName>
                      <m:e>
                        <m:d>
                          <m:d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latin typeface="Cambria Math"/>
                              </a:rPr>
                              <m:t>𝑌</m:t>
                            </m:r>
                          </m:e>
                        </m:d>
                        <m:r>
                          <a:rPr lang="en-US" b="0" i="1" smtClean="0">
                            <a:latin typeface="Cambria Math"/>
                          </a:rPr>
                          <m:t>+</m:t>
                        </m:r>
                        <m:r>
                          <a:rPr lang="en-US" b="0" i="1" smtClean="0">
                            <a:latin typeface="Cambria Math"/>
                          </a:rPr>
                          <m:t>𝐸</m:t>
                        </m:r>
                        <m:r>
                          <a:rPr lang="en-US" b="0" i="1" smtClean="0">
                            <a:latin typeface="Cambria Math"/>
                          </a:rPr>
                          <m:t>(</m:t>
                        </m:r>
                        <m:r>
                          <a:rPr lang="en-US" b="0" i="1" smtClean="0">
                            <a:latin typeface="Cambria Math"/>
                          </a:rPr>
                          <m:t>𝑋</m:t>
                        </m:r>
                      </m:e>
                    </m:func>
                    <m:d>
                      <m:dPr>
                        <m:begChr m:val="|"/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/>
                          </a:rPr>
                          <m:t> </m:t>
                        </m:r>
                        <m:r>
                          <a:rPr lang="en-US" b="0" i="1" smtClean="0">
                            <a:latin typeface="Cambria Math"/>
                          </a:rPr>
                          <m:t>𝑁𝑜𝑡</m:t>
                        </m:r>
                        <m:r>
                          <a:rPr lang="en-US" b="0" i="1" smtClean="0">
                            <a:latin typeface="Cambria Math"/>
                          </a:rPr>
                          <m:t> </m:t>
                        </m:r>
                        <m:r>
                          <a:rPr lang="en-US" b="0" i="1" smtClean="0">
                            <a:latin typeface="Cambria Math"/>
                          </a:rPr>
                          <m:t>𝑌</m:t>
                        </m:r>
                      </m:e>
                    </m:d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/>
                          </a:rPr>
                          <m:t>1 −</m:t>
                        </m:r>
                        <m:func>
                          <m:func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 b="0" i="0" smtClean="0">
                                <a:latin typeface="Cambria Math"/>
                              </a:rPr>
                              <m:t>Pr</m:t>
                            </m:r>
                          </m:fName>
                          <m:e>
                            <m:d>
                              <m:dPr>
                                <m:ctrlP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b="0" i="1" smtClean="0">
                                    <a:latin typeface="Cambria Math"/>
                                  </a:rPr>
                                  <m:t>𝑌</m:t>
                                </m:r>
                              </m:e>
                            </m:d>
                          </m:e>
                        </m:func>
                      </m:e>
                    </m:d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729DFAED-5307-4C98-B780-B028C5FC6584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blipFill>
                <a:blip r:embed="rId3"/>
                <a:stretch>
                  <a:fillRect l="-667" t="-111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8038892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0EF886-0DCF-A494-A851-D267FFBE59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Typical type of randomness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482F0DF7-6A66-D99B-16EF-C827389D591F}"/>
                  </a:ext>
                </a:extLst>
              </p:cNvPr>
              <p:cNvSpPr>
                <a:spLocks noGrp="1"/>
              </p:cNvSpPr>
              <p:nvPr>
                <p:ph sz="quarter" idx="1"/>
              </p:nvPr>
            </p:nvSpPr>
            <p:spPr/>
            <p:txBody>
              <a:bodyPr/>
              <a:lstStyle/>
              <a:p>
                <a:r>
                  <a:rPr lang="en-US" dirty="0"/>
                  <a:t>Random shuffle / permutation of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en-US" dirty="0"/>
                  <a:t> elements </a:t>
                </a:r>
              </a:p>
              <a:p>
                <a:pPr lvl="1"/>
                <a:r>
                  <a:rPr lang="en-US" dirty="0" err="1"/>
                  <a:t>random.shuffle</a:t>
                </a:r>
                <a:r>
                  <a:rPr lang="en-US" dirty="0"/>
                  <a:t>(A)  :  </a:t>
                </a:r>
              </a:p>
              <a:p>
                <a:pPr lvl="1"/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US" dirty="0"/>
                  <a:t> = </a:t>
                </a:r>
                <a:r>
                  <a:rPr lang="en-US" dirty="0" err="1"/>
                  <a:t>np.random.randint</a:t>
                </a:r>
                <a:r>
                  <a:rPr lang="en-US" dirty="0"/>
                  <a:t>(0, n); or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US" dirty="0"/>
                  <a:t> = random(n) </a:t>
                </a:r>
              </a:p>
              <a:p>
                <a:pPr lvl="2"/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i="1" dirty="0" smtClean="0">
                        <a:latin typeface="Cambria Math" panose="02040503050406030204" pitchFamily="18" charset="0"/>
                      </a:rPr>
                      <m:t>Pr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⁡[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i="1" dirty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i="1" dirty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i="1" dirty="0" err="1" smtClean="0">
                        <a:latin typeface="Cambria Math" panose="02040503050406030204" pitchFamily="18" charset="0"/>
                      </a:rPr>
                      <m:t>𝑖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]</m:t>
                    </m:r>
                    <m:r>
                      <a:rPr lang="en-US" i="1" dirty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i="1" dirty="0">
                        <a:latin typeface="Cambria Math" panose="02040503050406030204" pitchFamily="18" charset="0"/>
                      </a:rPr>
                      <m:t> </m:t>
                    </m:r>
                    <m:f>
                      <m:fPr>
                        <m:ctrlPr>
                          <a:rPr lang="en-US" i="1" dirty="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𝑛</m:t>
                        </m:r>
                      </m:den>
                    </m:f>
                  </m:oMath>
                </a14:m>
                <a:r>
                  <a:rPr lang="en-US" dirty="0"/>
                  <a:t> for any 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∈</m:t>
                    </m:r>
                    <m:d>
                      <m:dPr>
                        <m:begChr m:val="["/>
                        <m:endChr m:val="]"/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0, 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−1</m:t>
                        </m:r>
                      </m:e>
                    </m:d>
                  </m:oMath>
                </a14:m>
                <a:endParaRPr lang="en-US" dirty="0"/>
              </a:p>
              <a:p>
                <a:pPr lvl="1"/>
                <a:endParaRPr lang="en-US" dirty="0"/>
              </a:p>
              <a:p>
                <a:r>
                  <a:rPr lang="en-US" dirty="0"/>
                  <a:t>Random coin flip</a:t>
                </a:r>
              </a:p>
              <a:p>
                <a:pPr lvl="1"/>
                <a:r>
                  <a:rPr lang="en-US" dirty="0"/>
                  <a:t>Flip a coin and the probability of head is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𝑝</m:t>
                    </m:r>
                  </m:oMath>
                </a14:m>
                <a:r>
                  <a:rPr lang="en-US" dirty="0"/>
                  <a:t>. This means that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i="1" dirty="0" smtClean="0">
                        <a:latin typeface="Cambria Math" panose="02040503050406030204" pitchFamily="18" charset="0"/>
                      </a:rPr>
                      <m:t>Pr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⁡[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𝑡𝑎𝑖𝑙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] </m:t>
                    </m:r>
                  </m:oMath>
                </a14:m>
                <a:r>
                  <a:rPr lang="en-US" dirty="0"/>
                  <a:t>=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1−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𝑝</m:t>
                    </m:r>
                  </m:oMath>
                </a14:m>
                <a:r>
                  <a:rPr lang="en-US" dirty="0"/>
                  <a:t> </a:t>
                </a:r>
              </a:p>
              <a:p>
                <a:pPr lvl="1"/>
                <a:r>
                  <a:rPr lang="en-US" dirty="0"/>
                  <a:t>For a “fair coin”,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𝑝</m:t>
                    </m:r>
                    <m:r>
                      <a:rPr lang="en-US" i="1" dirty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i="1" dirty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0.</m:t>
                    </m:r>
                    <m:r>
                      <a:rPr lang="en-US" i="1" dirty="0">
                        <a:latin typeface="Cambria Math" panose="02040503050406030204" pitchFamily="18" charset="0"/>
                      </a:rPr>
                      <m:t>5</m:t>
                    </m:r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482F0DF7-6A66-D99B-16EF-C827389D591F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blipFill>
                <a:blip r:embed="rId2"/>
                <a:stretch>
                  <a:fillRect l="-500" t="-111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60264196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97E4D4-D2F4-41B9-8921-C9033FEB66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Use of linearity of expectation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22D60D0F-16AC-46BE-B39B-1DF7905F7D5A}"/>
                  </a:ext>
                </a:extLst>
              </p:cNvPr>
              <p:cNvSpPr>
                <a:spLocks noGrp="1"/>
              </p:cNvSpPr>
              <p:nvPr>
                <p:ph sz="quarter" idx="1"/>
              </p:nvPr>
            </p:nvSpPr>
            <p:spPr>
              <a:xfrm>
                <a:off x="990600" y="5029200"/>
                <a:ext cx="9220200" cy="1127760"/>
              </a:xfrm>
            </p:spPr>
            <p:txBody>
              <a:bodyPr/>
              <a:lstStyle/>
              <a:p>
                <a14:m>
                  <m:oMath xmlns:m="http://schemas.openxmlformats.org/officeDocument/2006/math">
                    <m:r>
                      <a:rPr lang="en-US" sz="2400" i="1">
                        <a:latin typeface="Cambria Math"/>
                      </a:rPr>
                      <m:t>𝐸</m:t>
                    </m:r>
                    <m:sSub>
                      <m:sSub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i="1">
                            <a:latin typeface="Cambria Math"/>
                          </a:rPr>
                          <m:t>𝑇</m:t>
                        </m:r>
                      </m:e>
                      <m:sub>
                        <m:r>
                          <a:rPr lang="en-US" sz="2400" i="1">
                            <a:latin typeface="Cambria Math"/>
                          </a:rPr>
                          <m:t>2</m:t>
                        </m:r>
                      </m:sub>
                    </m:sSub>
                    <m:d>
                      <m:d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i="1">
                            <a:latin typeface="Cambria Math"/>
                          </a:rPr>
                          <m:t>𝑛</m:t>
                        </m:r>
                      </m:e>
                    </m:d>
                    <m:r>
                      <a:rPr lang="en-US" sz="2400" i="1">
                        <a:latin typeface="Cambria Math"/>
                      </a:rPr>
                      <m:t> </m:t>
                    </m:r>
                  </m:oMath>
                </a14:m>
                <a:r>
                  <a:rPr lang="en-US" sz="2400" dirty="0"/>
                  <a:t>= expected running time for func2</a:t>
                </a:r>
              </a:p>
              <a:p>
                <a:r>
                  <a:rPr lang="en-US" sz="2400" dirty="0"/>
                  <a:t>What is </a:t>
                </a:r>
                <a14:m>
                  <m:oMath xmlns:m="http://schemas.openxmlformats.org/officeDocument/2006/math">
                    <m:r>
                      <a:rPr lang="en-US" sz="2400" i="1">
                        <a:latin typeface="Cambria Math"/>
                      </a:rPr>
                      <m:t>𝐸</m:t>
                    </m:r>
                    <m:sSub>
                      <m:sSub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i="1">
                            <a:latin typeface="Cambria Math"/>
                          </a:rPr>
                          <m:t>𝑇</m:t>
                        </m:r>
                      </m:e>
                      <m:sub>
                        <m:r>
                          <a:rPr lang="en-US" sz="2400" i="1">
                            <a:latin typeface="Cambria Math"/>
                          </a:rPr>
                          <m:t>1</m:t>
                        </m:r>
                      </m:sub>
                    </m:sSub>
                    <m:d>
                      <m:d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i="1">
                            <a:latin typeface="Cambria Math"/>
                          </a:rPr>
                          <m:t>𝑛</m:t>
                        </m:r>
                      </m:e>
                    </m:d>
                    <m:r>
                      <a:rPr lang="en-US" sz="2400" i="1">
                        <a:latin typeface="Cambria Math"/>
                      </a:rPr>
                      <m:t> </m:t>
                    </m:r>
                  </m:oMath>
                </a14:m>
                <a:r>
                  <a:rPr lang="en-US" sz="2400" dirty="0"/>
                  <a:t>?</a:t>
                </a:r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22D60D0F-16AC-46BE-B39B-1DF7905F7D5A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xfrm>
                <a:off x="990600" y="5029200"/>
                <a:ext cx="9220200" cy="1127760"/>
              </a:xfrm>
              <a:blipFill>
                <a:blip r:embed="rId2"/>
                <a:stretch>
                  <a:fillRect l="-463" t="-432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Picture 4">
            <a:extLst>
              <a:ext uri="{FF2B5EF4-FFF2-40B4-BE49-F238E27FC236}">
                <a16:creationId xmlns:a16="http://schemas.microsoft.com/office/drawing/2014/main" id="{B2CC59A3-F3E9-4733-8B5B-902D8480EC8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1" y="1471613"/>
            <a:ext cx="5191125" cy="3381375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806C5199-4723-4247-8471-6A87808A55D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553200" y="2743200"/>
                <a:ext cx="3657600" cy="685800"/>
              </a:xfrm>
              <a:prstGeom prst="rect">
                <a:avLst/>
              </a:prstGeom>
              <a:solidFill>
                <a:srgbClr val="FFCC99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>
                <a:defPPr>
                  <a:defRPr lang="en-US"/>
                </a:defPPr>
                <a:lvl1pPr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 kern="1200">
                    <a:solidFill>
                      <a:schemeClr val="tx1"/>
                    </a:solidFill>
                    <a:latin typeface="Times" charset="0"/>
                    <a:ea typeface="+mn-ea"/>
                    <a:cs typeface="+mn-cs"/>
                  </a:defRPr>
                </a:lvl1pPr>
                <a:lvl2pPr marL="4572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 kern="1200">
                    <a:solidFill>
                      <a:schemeClr val="tx1"/>
                    </a:solidFill>
                    <a:latin typeface="Times" charset="0"/>
                    <a:ea typeface="+mn-ea"/>
                    <a:cs typeface="+mn-cs"/>
                  </a:defRPr>
                </a:lvl2pPr>
                <a:lvl3pPr marL="9144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 kern="1200">
                    <a:solidFill>
                      <a:schemeClr val="tx1"/>
                    </a:solidFill>
                    <a:latin typeface="Times" charset="0"/>
                    <a:ea typeface="+mn-ea"/>
                    <a:cs typeface="+mn-cs"/>
                  </a:defRPr>
                </a:lvl3pPr>
                <a:lvl4pPr marL="13716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 kern="1200">
                    <a:solidFill>
                      <a:schemeClr val="tx1"/>
                    </a:solidFill>
                    <a:latin typeface="Times" charset="0"/>
                    <a:ea typeface="+mn-ea"/>
                    <a:cs typeface="+mn-cs"/>
                  </a:defRPr>
                </a:lvl4pPr>
                <a:lvl5pPr marL="18288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 kern="1200">
                    <a:solidFill>
                      <a:schemeClr val="tx1"/>
                    </a:solidFill>
                    <a:latin typeface="Times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2400" b="1" kern="1200">
                    <a:solidFill>
                      <a:schemeClr val="tx1"/>
                    </a:solidFill>
                    <a:latin typeface="Times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2400" b="1" kern="1200">
                    <a:solidFill>
                      <a:schemeClr val="tx1"/>
                    </a:solidFill>
                    <a:latin typeface="Times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2400" b="1" kern="1200">
                    <a:solidFill>
                      <a:schemeClr val="tx1"/>
                    </a:solidFill>
                    <a:latin typeface="Times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2400" b="1" kern="1200">
                    <a:solidFill>
                      <a:schemeClr val="tx1"/>
                    </a:solidFill>
                    <a:latin typeface="Times" charset="0"/>
                    <a:ea typeface="+mn-ea"/>
                    <a:cs typeface="+mn-cs"/>
                  </a:defRPr>
                </a:lvl9pPr>
              </a:lstStyle>
              <a:p>
                <a14:m>
                  <m:oMath xmlns:m="http://schemas.openxmlformats.org/officeDocument/2006/math">
                    <m:r>
                      <a:rPr lang="en-US" b="0" i="1">
                        <a:latin typeface="Cambria Math"/>
                      </a:rPr>
                      <m:t>𝐸</m:t>
                    </m:r>
                    <m:sSub>
                      <m:sSubPr>
                        <m:ctrlPr>
                          <a:rPr lang="en-US" b="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>
                            <a:latin typeface="Cambria Math"/>
                          </a:rPr>
                          <m:t>𝑇</m:t>
                        </m:r>
                      </m:e>
                      <m:sub>
                        <m:r>
                          <a:rPr lang="en-US" b="0" i="1">
                            <a:latin typeface="Cambria Math"/>
                          </a:rPr>
                          <m:t>1</m:t>
                        </m:r>
                      </m:sub>
                    </m:sSub>
                    <m:d>
                      <m:dPr>
                        <m:ctrlPr>
                          <a:rPr lang="en-US" b="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>
                            <a:latin typeface="Cambria Math"/>
                          </a:rPr>
                          <m:t>𝑛</m:t>
                        </m:r>
                      </m:e>
                    </m:d>
                    <m:r>
                      <a:rPr lang="en-US" b="0" i="1">
                        <a:latin typeface="Cambria Math"/>
                      </a:rPr>
                      <m:t>=</m:t>
                    </m:r>
                    <m:r>
                      <a:rPr lang="en-US" b="0" i="1">
                        <a:latin typeface="Cambria Math"/>
                      </a:rPr>
                      <m:t>𝑛</m:t>
                    </m:r>
                    <m:r>
                      <a:rPr lang="en-US" b="0" i="1">
                        <a:latin typeface="Cambria Math"/>
                      </a:rPr>
                      <m:t> </m:t>
                    </m:r>
                    <m:r>
                      <a:rPr lang="en-US" b="0" i="1">
                        <a:latin typeface="Cambria Math"/>
                      </a:rPr>
                      <m:t>𝐸</m:t>
                    </m:r>
                    <m:sSub>
                      <m:sSubPr>
                        <m:ctrlPr>
                          <a:rPr lang="en-US" b="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>
                            <a:latin typeface="Cambria Math"/>
                          </a:rPr>
                          <m:t>𝑇</m:t>
                        </m:r>
                      </m:e>
                      <m:sub>
                        <m:r>
                          <a:rPr lang="en-US" b="0" i="1">
                            <a:latin typeface="Cambria Math"/>
                          </a:rPr>
                          <m:t>2</m:t>
                        </m:r>
                      </m:sub>
                    </m:sSub>
                    <m:d>
                      <m:dPr>
                        <m:ctrlPr>
                          <a:rPr lang="en-US" b="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>
                            <a:latin typeface="Cambria Math"/>
                          </a:rPr>
                          <m:t>𝑛</m:t>
                        </m:r>
                      </m:e>
                    </m:d>
                  </m:oMath>
                </a14:m>
                <a:r>
                  <a:rPr lang="en-US" b="0" dirty="0"/>
                  <a:t> + </a:t>
                </a:r>
                <a:r>
                  <a:rPr lang="en-US" b="0" dirty="0" err="1"/>
                  <a:t>cn</a:t>
                </a:r>
                <a:endParaRPr lang="en-US" b="0" dirty="0"/>
              </a:p>
            </p:txBody>
          </p:sp>
        </mc:Choice>
        <mc:Fallback xmlns=""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806C5199-4723-4247-8471-6A87808A55DB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6553200" y="2743200"/>
                <a:ext cx="3657600" cy="685800"/>
              </a:xfrm>
              <a:prstGeom prst="rect">
                <a:avLst/>
              </a:prstGeom>
              <a:blipFill>
                <a:blip r:embed="rId4"/>
                <a:stretch>
                  <a:fillRect l="-166" b="-2609"/>
                </a:stretch>
              </a:blip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1726519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909D69-4357-41FD-956E-3F2CA44F77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Use of Conditional expectation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5C6C5416-9837-4E12-8577-FCA20660D869}"/>
                  </a:ext>
                </a:extLst>
              </p:cNvPr>
              <p:cNvSpPr>
                <a:spLocks noGrp="1"/>
              </p:cNvSpPr>
              <p:nvPr>
                <p:ph sz="quarter" idx="1"/>
              </p:nvPr>
            </p:nvSpPr>
            <p:spPr>
              <a:xfrm>
                <a:off x="914400" y="4876800"/>
                <a:ext cx="9296400" cy="1371600"/>
              </a:xfrm>
            </p:spPr>
            <p:txBody>
              <a:bodyPr/>
              <a:lstStyle/>
              <a:p>
                <a14:m>
                  <m:oMath xmlns:m="http://schemas.openxmlformats.org/officeDocument/2006/math">
                    <m:r>
                      <a:rPr lang="en-US" sz="2400" i="1">
                        <a:latin typeface="Cambria Math"/>
                      </a:rPr>
                      <m:t>𝐸</m:t>
                    </m:r>
                    <m:sSub>
                      <m:sSub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i="1">
                            <a:latin typeface="Cambria Math"/>
                          </a:rPr>
                          <m:t>𝑇</m:t>
                        </m:r>
                      </m:e>
                      <m:sub>
                        <m:r>
                          <a:rPr lang="en-US" sz="2400" i="1">
                            <a:latin typeface="Cambria Math"/>
                          </a:rPr>
                          <m:t>2</m:t>
                        </m:r>
                      </m:sub>
                    </m:sSub>
                    <m:d>
                      <m:d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i="1">
                            <a:latin typeface="Cambria Math"/>
                          </a:rPr>
                          <m:t>𝑛</m:t>
                        </m:r>
                      </m:e>
                    </m:d>
                  </m:oMath>
                </a14:m>
                <a:r>
                  <a:rPr lang="en-US" sz="2400" dirty="0"/>
                  <a:t> = expected running time of func2</a:t>
                </a:r>
              </a:p>
              <a:p>
                <a14:m>
                  <m:oMath xmlns:m="http://schemas.openxmlformats.org/officeDocument/2006/math">
                    <m:r>
                      <a:rPr lang="en-US" sz="2400" i="1">
                        <a:latin typeface="Cambria Math"/>
                      </a:rPr>
                      <m:t>𝐸</m:t>
                    </m:r>
                    <m:sSub>
                      <m:sSub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i="1">
                            <a:latin typeface="Cambria Math"/>
                          </a:rPr>
                          <m:t>𝑇</m:t>
                        </m:r>
                      </m:e>
                      <m:sub>
                        <m:r>
                          <a:rPr lang="en-US" sz="2400" i="1">
                            <a:latin typeface="Cambria Math"/>
                          </a:rPr>
                          <m:t>3</m:t>
                        </m:r>
                      </m:sub>
                    </m:sSub>
                    <m:d>
                      <m:d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i="1">
                            <a:latin typeface="Cambria Math"/>
                          </a:rPr>
                          <m:t>𝑛</m:t>
                        </m:r>
                      </m:e>
                    </m:d>
                  </m:oMath>
                </a14:m>
                <a:r>
                  <a:rPr lang="en-US" sz="2400" dirty="0"/>
                  <a:t> = expected running time of func3</a:t>
                </a:r>
              </a:p>
              <a:p>
                <a:r>
                  <a:rPr lang="en-US" sz="2400" dirty="0"/>
                  <a:t>What is the expected running time of func1?</a:t>
                </a:r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5C6C5416-9837-4E12-8577-FCA20660D869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xfrm>
                <a:off x="914400" y="4876800"/>
                <a:ext cx="9296400" cy="1371600"/>
              </a:xfrm>
              <a:blipFill>
                <a:blip r:embed="rId2"/>
                <a:stretch>
                  <a:fillRect l="-459" t="-3556" b="-8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Picture 2">
            <a:extLst>
              <a:ext uri="{FF2B5EF4-FFF2-40B4-BE49-F238E27FC236}">
                <a16:creationId xmlns:a16="http://schemas.microsoft.com/office/drawing/2014/main" id="{7D8C6336-E443-44E4-AE67-2DE5C8185A5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72357" y="1395577"/>
            <a:ext cx="4133850" cy="325755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5" name="Rectangle 11">
                <a:extLst>
                  <a:ext uri="{FF2B5EF4-FFF2-40B4-BE49-F238E27FC236}">
                    <a16:creationId xmlns:a16="http://schemas.microsoft.com/office/drawing/2014/main" id="{676C791C-DC46-4E88-872D-99E9373B4BE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477000" y="2494893"/>
                <a:ext cx="4133850" cy="990600"/>
              </a:xfrm>
              <a:prstGeom prst="rect">
                <a:avLst/>
              </a:prstGeom>
              <a:solidFill>
                <a:srgbClr val="FFCC99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i="1">
                          <a:latin typeface="Cambria Math"/>
                        </a:rPr>
                        <m:t>𝐸</m:t>
                      </m:r>
                      <m:sSub>
                        <m:sSubPr>
                          <m:ctrlPr>
                            <a:rPr lang="en-US" sz="20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i="1">
                              <a:latin typeface="Cambria Math"/>
                            </a:rPr>
                            <m:t>𝑇</m:t>
                          </m:r>
                        </m:e>
                        <m:sub>
                          <m:r>
                            <a:rPr lang="en-US" sz="2000" i="1">
                              <a:latin typeface="Cambria Math"/>
                            </a:rPr>
                            <m:t>1</m:t>
                          </m:r>
                        </m:sub>
                      </m:sSub>
                      <m:d>
                        <m:dPr>
                          <m:ctrlPr>
                            <a:rPr lang="en-US" sz="20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000" i="1">
                              <a:latin typeface="Cambria Math"/>
                            </a:rPr>
                            <m:t>𝑛</m:t>
                          </m:r>
                        </m:e>
                      </m:d>
                      <m:r>
                        <a:rPr lang="en-US" sz="2000" i="1">
                          <a:latin typeface="Cambria Math"/>
                        </a:rPr>
                        <m:t>=</m:t>
                      </m:r>
                      <m:func>
                        <m:funcPr>
                          <m:ctrlPr>
                            <a:rPr lang="en-US" sz="2000" i="1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2000">
                              <a:latin typeface="Cambria Math"/>
                            </a:rPr>
                            <m:t>Pr</m:t>
                          </m:r>
                        </m:fName>
                        <m:e>
                          <m:d>
                            <m:dPr>
                              <m:ctrlPr>
                                <a:rPr lang="en-US" sz="20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000" i="1">
                                  <a:latin typeface="Cambria Math"/>
                                </a:rPr>
                                <m:t>h𝑒𝑎𝑑</m:t>
                              </m:r>
                            </m:e>
                          </m:d>
                        </m:e>
                      </m:func>
                      <m:r>
                        <a:rPr lang="en-US" sz="2000" i="1">
                          <a:latin typeface="Cambria Math"/>
                        </a:rPr>
                        <m:t>𝐸</m:t>
                      </m:r>
                      <m:sSub>
                        <m:sSubPr>
                          <m:ctrlPr>
                            <a:rPr lang="en-US" sz="20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i="1">
                              <a:latin typeface="Cambria Math"/>
                            </a:rPr>
                            <m:t>𝑇</m:t>
                          </m:r>
                        </m:e>
                        <m:sub>
                          <m:r>
                            <a:rPr lang="en-US" sz="2000" i="1">
                              <a:latin typeface="Cambria Math"/>
                            </a:rPr>
                            <m:t>2</m:t>
                          </m:r>
                        </m:sub>
                      </m:sSub>
                      <m:d>
                        <m:dPr>
                          <m:ctrlPr>
                            <a:rPr lang="en-US" sz="20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000" i="1">
                              <a:latin typeface="Cambria Math"/>
                            </a:rPr>
                            <m:t>𝑛</m:t>
                          </m:r>
                        </m:e>
                      </m:d>
                    </m:oMath>
                  </m:oMathPara>
                </a14:m>
                <a:endParaRPr lang="en-US" sz="2000" i="1" dirty="0">
                  <a:latin typeface="Cambria Math"/>
                </a:endParaRPr>
              </a:p>
              <a:p>
                <a14:m>
                  <m:oMath xmlns:m="http://schemas.openxmlformats.org/officeDocument/2006/math">
                    <m:r>
                      <a:rPr lang="en-US" sz="2000" i="1">
                        <a:latin typeface="Cambria Math"/>
                      </a:rPr>
                      <m:t>      +(1 −</m:t>
                    </m:r>
                    <m:func>
                      <m:func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sz="2000">
                            <a:latin typeface="Cambria Math"/>
                          </a:rPr>
                          <m:t>Pr</m:t>
                        </m:r>
                      </m:fName>
                      <m:e>
                        <m:d>
                          <m:dPr>
                            <m:ctrlPr>
                              <a:rPr lang="en-US" sz="20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000" i="1">
                                <a:latin typeface="Cambria Math"/>
                              </a:rPr>
                              <m:t>h𝑒𝑎𝑑</m:t>
                            </m:r>
                          </m:e>
                        </m:d>
                        <m:r>
                          <a:rPr lang="en-US" sz="2000" i="1">
                            <a:latin typeface="Cambria Math"/>
                          </a:rPr>
                          <m:t>)</m:t>
                        </m:r>
                      </m:e>
                    </m:func>
                    <m:r>
                      <a:rPr lang="en-US" sz="2000" i="1">
                        <a:latin typeface="Cambria Math"/>
                      </a:rPr>
                      <m:t>𝐸</m:t>
                    </m:r>
                    <m:sSub>
                      <m:sSub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i="1">
                            <a:latin typeface="Cambria Math"/>
                          </a:rPr>
                          <m:t>𝑇</m:t>
                        </m:r>
                      </m:e>
                      <m:sub>
                        <m:r>
                          <a:rPr lang="en-US" sz="2000" i="1">
                            <a:latin typeface="Cambria Math"/>
                          </a:rPr>
                          <m:t>3</m:t>
                        </m:r>
                      </m:sub>
                    </m:sSub>
                    <m:d>
                      <m:d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000" i="1">
                            <a:latin typeface="Cambria Math"/>
                          </a:rPr>
                          <m:t>𝑛</m:t>
                        </m:r>
                      </m:e>
                    </m:d>
                    <m:r>
                      <a:rPr lang="en-US" sz="2000" i="1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sz="2000" i="1">
                        <a:latin typeface="Cambria Math" panose="02040503050406030204" pitchFamily="18" charset="0"/>
                      </a:rPr>
                      <m:t>𝑐</m:t>
                    </m:r>
                  </m:oMath>
                </a14:m>
                <a:r>
                  <a:rPr lang="en-US" sz="2000" dirty="0"/>
                  <a:t> </a:t>
                </a:r>
              </a:p>
            </p:txBody>
          </p:sp>
        </mc:Choice>
        <mc:Fallback xmlns="">
          <p:sp>
            <p:nvSpPr>
              <p:cNvPr id="5" name="Rectangle 11">
                <a:extLst>
                  <a:ext uri="{FF2B5EF4-FFF2-40B4-BE49-F238E27FC236}">
                    <a16:creationId xmlns:a16="http://schemas.microsoft.com/office/drawing/2014/main" id="{676C791C-DC46-4E88-872D-99E9373B4BEC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6477000" y="2494893"/>
                <a:ext cx="4133850" cy="99060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159133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5BA78C-6917-48A5-9CB1-91C5D40F4C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Randomized example 1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3E76B46-1C06-44D6-935C-E215B79CB342}"/>
                  </a:ext>
                </a:extLst>
              </p:cNvPr>
              <p:cNvSpPr>
                <a:spLocks noGrp="1"/>
              </p:cNvSpPr>
              <p:nvPr>
                <p:ph sz="quarter" idx="1"/>
              </p:nvPr>
            </p:nvSpPr>
            <p:spPr>
              <a:xfrm>
                <a:off x="762000" y="5159266"/>
                <a:ext cx="9677400" cy="1241534"/>
              </a:xfrm>
            </p:spPr>
            <p:txBody>
              <a:bodyPr/>
              <a:lstStyle/>
              <a:p>
                <a14:m>
                  <m:oMath xmlns:m="http://schemas.openxmlformats.org/officeDocument/2006/math">
                    <m:r>
                      <a:rPr lang="en-US" sz="2400" i="1">
                        <a:latin typeface="Cambria Math" panose="02040503050406030204" pitchFamily="18" charset="0"/>
                      </a:rPr>
                      <m:t>𝑅𝑎𝑛𝑑𝑜𝑚</m:t>
                    </m:r>
                    <m:d>
                      <m:d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</m:d>
                    <m:r>
                      <a:rPr lang="en-US" sz="2400" i="1">
                        <a:latin typeface="Cambria Math" panose="02040503050406030204" pitchFamily="18" charset="0"/>
                      </a:rPr>
                      <m:t>:  </m:t>
                    </m:r>
                  </m:oMath>
                </a14:m>
                <a:endParaRPr lang="en-US" sz="2400" dirty="0"/>
              </a:p>
              <a:p>
                <a:pPr lvl="1"/>
                <a:r>
                  <a:rPr lang="en-US" sz="2000" dirty="0"/>
                  <a:t>returns a number </a:t>
                </a:r>
                <a14:m>
                  <m:oMath xmlns:m="http://schemas.openxmlformats.org/officeDocument/2006/math">
                    <m:r>
                      <a:rPr lang="en-US" sz="2000" i="1">
                        <a:latin typeface="Cambria Math" panose="02040503050406030204" pitchFamily="18" charset="0"/>
                      </a:rPr>
                      <m:t>𝑘</m:t>
                    </m:r>
                  </m:oMath>
                </a14:m>
                <a:r>
                  <a:rPr lang="en-US" sz="2000" dirty="0"/>
                  <a:t> </a:t>
                </a:r>
                <a:r>
                  <a:rPr lang="en-US" sz="2000" dirty="0" err="1"/>
                  <a:t>s.t.</a:t>
                </a:r>
                <a:r>
                  <a:rPr lang="en-US" sz="2000" dirty="0"/>
                  <a:t> the probability that </a:t>
                </a:r>
                <a14:m>
                  <m:oMath xmlns:m="http://schemas.openxmlformats.org/officeDocument/2006/math">
                    <m:r>
                      <a:rPr lang="en-US" sz="2000" i="1">
                        <a:latin typeface="Cambria Math" panose="02040503050406030204" pitchFamily="18" charset="0"/>
                      </a:rPr>
                      <m:t>𝑘</m:t>
                    </m:r>
                    <m:r>
                      <a:rPr lang="en-US" sz="2000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000" i="1">
                        <a:latin typeface="Cambria Math" panose="02040503050406030204" pitchFamily="18" charset="0"/>
                      </a:rPr>
                      <m:t>𝑖</m:t>
                    </m:r>
                  </m:oMath>
                </a14:m>
                <a:r>
                  <a:rPr lang="en-US" sz="2000" dirty="0"/>
                  <a:t> for any </a:t>
                </a:r>
                <a14:m>
                  <m:oMath xmlns:m="http://schemas.openxmlformats.org/officeDocument/2006/math">
                    <m:r>
                      <a:rPr lang="en-US" sz="2000" i="1">
                        <a:latin typeface="Cambria Math" panose="02040503050406030204" pitchFamily="18" charset="0"/>
                      </a:rPr>
                      <m:t>𝑖</m:t>
                    </m:r>
                    <m:r>
                      <a:rPr lang="en-US" sz="2000" i="1">
                        <a:latin typeface="Cambria Math" panose="02040503050406030204" pitchFamily="18" charset="0"/>
                      </a:rPr>
                      <m:t>∈</m:t>
                    </m:r>
                    <m:d>
                      <m:dPr>
                        <m:begChr m:val="["/>
                        <m:endChr m:val="]"/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1, </m:t>
                        </m:r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</m:d>
                  </m:oMath>
                </a14:m>
                <a:r>
                  <a:rPr lang="en-US" sz="2000" dirty="0"/>
                  <a:t> is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sz="2000">
                            <a:latin typeface="Cambria Math" panose="02040503050406030204" pitchFamily="18" charset="0"/>
                          </a:rPr>
                          <m:t>Pr</m:t>
                        </m:r>
                      </m:fName>
                      <m:e>
                        <m:d>
                          <m:dPr>
                            <m:begChr m:val="["/>
                            <m:endChr m:val="]"/>
                            <m:ctrlPr>
                              <a:rPr lang="en-US" sz="20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𝑘</m:t>
                            </m:r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=</m:t>
                            </m:r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𝑖</m:t>
                            </m:r>
                          </m:e>
                        </m:d>
                      </m:e>
                    </m:func>
                    <m:r>
                      <a:rPr lang="en-US" sz="2000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𝑛</m:t>
                        </m:r>
                      </m:den>
                    </m:f>
                  </m:oMath>
                </a14:m>
                <a:endParaRPr lang="en-US" sz="2000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3E76B46-1C06-44D6-935C-E215B79CB342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xfrm>
                <a:off x="762000" y="5159266"/>
                <a:ext cx="9677400" cy="1241534"/>
              </a:xfrm>
              <a:blipFill>
                <a:blip r:embed="rId2"/>
                <a:stretch>
                  <a:fillRect l="-44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Picture 2">
            <a:extLst>
              <a:ext uri="{FF2B5EF4-FFF2-40B4-BE49-F238E27FC236}">
                <a16:creationId xmlns:a16="http://schemas.microsoft.com/office/drawing/2014/main" id="{38958A42-B8F8-4E5D-9D67-4A6F21B4D2D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86201" y="1219200"/>
            <a:ext cx="4419600" cy="3830906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5956196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306C23-EE2D-4B94-9CB0-74F8B552AF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Running time analysis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D4E07337-E867-46EE-B98C-29CE0A15BC25}"/>
                  </a:ext>
                </a:extLst>
              </p:cNvPr>
              <p:cNvSpPr>
                <a:spLocks noGrp="1"/>
              </p:cNvSpPr>
              <p:nvPr>
                <p:ph sz="quarter" idx="1"/>
              </p:nvPr>
            </p:nvSpPr>
            <p:spPr/>
            <p:txBody>
              <a:bodyPr/>
              <a:lstStyle/>
              <a:p>
                <a:r>
                  <a:rPr lang="en-US" dirty="0"/>
                  <a:t>Worst Case:</a:t>
                </a:r>
              </a:p>
              <a:p>
                <a:pPr lvl="1"/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𝑇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/>
                          </a:rPr>
                          <m:t>𝑛</m:t>
                        </m:r>
                      </m:e>
                    </m:d>
                    <m:r>
                      <a:rPr lang="en-US" b="0" i="1" smtClean="0">
                        <a:latin typeface="Cambria Math"/>
                      </a:rPr>
                      <m:t>=</m:t>
                    </m:r>
                    <m:r>
                      <m:rPr>
                        <m:sty m:val="p"/>
                      </m:rPr>
                      <a:rPr lang="en-US" b="0" i="0" smtClean="0">
                        <a:latin typeface="Cambria Math"/>
                      </a:rPr>
                      <m:t>Θ</m:t>
                    </m:r>
                    <m:r>
                      <a:rPr lang="en-US" b="0" i="1" smtClean="0">
                        <a:latin typeface="Cambria Math"/>
                      </a:rPr>
                      <m:t>(</m:t>
                    </m:r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/>
                          </a:rPr>
                          <m:t>𝑛</m:t>
                        </m:r>
                      </m:e>
                      <m:sup>
                        <m:r>
                          <a:rPr lang="en-US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US" b="0" i="1" smtClean="0">
                        <a:latin typeface="Cambria Math"/>
                      </a:rPr>
                      <m:t>)</m:t>
                    </m:r>
                  </m:oMath>
                </a14:m>
                <a:endParaRPr lang="en-US" dirty="0"/>
              </a:p>
              <a:p>
                <a:pPr lvl="1"/>
                <a:endParaRPr lang="en-US" dirty="0"/>
              </a:p>
              <a:p>
                <a:r>
                  <a:rPr lang="en-US" dirty="0"/>
                  <a:t>Expected running time:</a:t>
                </a:r>
              </a:p>
              <a:p>
                <a:pPr lvl="1"/>
                <a:r>
                  <a:rPr lang="en-US" dirty="0"/>
                  <a:t>Step 1:  identify different possible cases</a:t>
                </a:r>
              </a:p>
              <a:p>
                <a:pPr lvl="1"/>
                <a:r>
                  <a:rPr lang="en-US" b="0" dirty="0"/>
                  <a:t>Step 2:  find the probability of each case</a:t>
                </a:r>
              </a:p>
              <a:p>
                <a:pPr lvl="1"/>
                <a:r>
                  <a:rPr lang="en-US" dirty="0"/>
                  <a:t>Step 3:  find the running time of each case </a:t>
                </a:r>
                <a:endParaRPr lang="en-US" b="0" dirty="0"/>
              </a:p>
              <a:p>
                <a:pPr lvl="1"/>
                <a:endParaRPr lang="en-US" b="0" i="1" dirty="0">
                  <a:latin typeface="Cambria Math"/>
                </a:endParaRPr>
              </a:p>
              <a:p>
                <a:pPr lvl="1"/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𝐸𝑇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/>
                          </a:rPr>
                          <m:t>𝑛</m:t>
                        </m:r>
                      </m:e>
                    </m:d>
                    <m:r>
                      <a:rPr lang="en-US" b="0" i="1" smtClean="0">
                        <a:latin typeface="Cambria Math"/>
                      </a:rPr>
                      <m:t>=</m:t>
                    </m:r>
                    <m:nary>
                      <m:naryPr>
                        <m:chr m:val="∑"/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a:rPr lang="en-US" b="0" i="1" smtClean="0">
                            <a:latin typeface="Cambria Math"/>
                          </a:rPr>
                          <m:t>𝑖</m:t>
                        </m:r>
                        <m:r>
                          <a:rPr lang="en-US" b="0" i="1" smtClean="0">
                            <a:latin typeface="Cambria Math"/>
                          </a:rPr>
                          <m:t>=1</m:t>
                        </m:r>
                      </m:sub>
                      <m:sup>
                        <m:r>
                          <a:rPr lang="en-US" b="0" i="1" smtClean="0">
                            <a:latin typeface="Cambria Math"/>
                          </a:rPr>
                          <m:t>𝑛</m:t>
                        </m:r>
                      </m:sup>
                      <m:e>
                        <m:func>
                          <m:func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 b="0" i="0" smtClean="0">
                                <a:latin typeface="Cambria Math"/>
                              </a:rPr>
                              <m:t>Pr</m:t>
                            </m:r>
                          </m:fName>
                          <m:e>
                            <m:d>
                              <m:dPr>
                                <m:ctrlP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b="0" i="1" smtClean="0">
                                    <a:latin typeface="Cambria Math"/>
                                  </a:rPr>
                                  <m:t>𝑘</m:t>
                                </m:r>
                                <m:r>
                                  <a:rPr lang="en-US" b="0" i="1" smtClean="0">
                                    <a:latin typeface="Cambria Math"/>
                                  </a:rPr>
                                  <m:t>=</m:t>
                                </m:r>
                                <m:r>
                                  <a:rPr lang="en-US" b="0" i="1" smtClean="0">
                                    <a:latin typeface="Cambria Math"/>
                                  </a:rPr>
                                  <m:t>𝑖</m:t>
                                </m:r>
                              </m:e>
                            </m:d>
                          </m:e>
                        </m:func>
                        <m:r>
                          <a:rPr lang="en-US" b="0" i="1" smtClean="0">
                            <a:latin typeface="Cambria Math"/>
                          </a:rPr>
                          <m:t>⋅(</m:t>
                        </m:r>
                        <m:r>
                          <a:rPr lang="en-US" b="0" i="1" smtClean="0">
                            <a:latin typeface="Cambria Math"/>
                          </a:rPr>
                          <m:t>𝑐</m:t>
                        </m:r>
                        <m:sSup>
                          <m:sSup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b="0" i="1" smtClean="0">
                                <a:latin typeface="Cambria Math"/>
                              </a:rPr>
                              <m:t>𝑖</m:t>
                            </m:r>
                          </m:e>
                          <m:sup>
                            <m:r>
                              <a:rPr lang="en-US" b="0" i="1" smtClean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en-US" b="0" i="1" smtClean="0">
                            <a:latin typeface="Cambria Math"/>
                          </a:rPr>
                          <m:t>)</m:t>
                        </m:r>
                      </m:e>
                    </m:nary>
                    <m:r>
                      <a:rPr lang="en-US" b="0" i="1" smtClean="0">
                        <a:latin typeface="Cambria Math"/>
                      </a:rPr>
                      <m:t>= </m:t>
                    </m:r>
                    <m:nary>
                      <m:naryPr>
                        <m:chr m:val="∑"/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a:rPr lang="en-US" i="1">
                            <a:latin typeface="Cambria Math"/>
                          </a:rPr>
                          <m:t>𝑖</m:t>
                        </m:r>
                        <m:r>
                          <a:rPr lang="en-US" i="1">
                            <a:latin typeface="Cambria Math"/>
                          </a:rPr>
                          <m:t>=1</m:t>
                        </m:r>
                      </m:sub>
                      <m:sup>
                        <m:r>
                          <a:rPr lang="en-US" i="1">
                            <a:latin typeface="Cambria Math"/>
                          </a:rPr>
                          <m:t>𝑛</m:t>
                        </m:r>
                      </m:sup>
                      <m:e>
                        <m:f>
                          <m:f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b="0" i="1" smtClean="0">
                                <a:latin typeface="Cambria Math"/>
                              </a:rPr>
                              <m:t>1</m:t>
                            </m:r>
                          </m:num>
                          <m:den>
                            <m:r>
                              <a:rPr lang="en-US" b="0" i="1" smtClean="0">
                                <a:latin typeface="Cambria Math"/>
                              </a:rPr>
                              <m:t>𝑛</m:t>
                            </m:r>
                          </m:den>
                        </m:f>
                        <m:r>
                          <a:rPr lang="en-US" i="1">
                            <a:latin typeface="Cambria Math"/>
                          </a:rPr>
                          <m:t>⋅(</m:t>
                        </m:r>
                        <m:r>
                          <a:rPr lang="en-US" i="1">
                            <a:latin typeface="Cambria Math"/>
                          </a:rPr>
                          <m:t>𝑐</m:t>
                        </m:r>
                        <m:sSup>
                          <m:sSup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i="1">
                                <a:latin typeface="Cambria Math"/>
                              </a:rPr>
                              <m:t>𝑖</m:t>
                            </m:r>
                          </m:e>
                          <m:sup>
                            <m:r>
                              <a:rPr lang="en-US" i="1">
                                <a:latin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en-US" i="1">
                            <a:latin typeface="Cambria Math"/>
                          </a:rPr>
                          <m:t>)</m:t>
                        </m:r>
                      </m:e>
                    </m:nary>
                  </m:oMath>
                </a14:m>
                <a:endParaRPr lang="en-US" i="1" dirty="0">
                  <a:latin typeface="Cambria Math"/>
                </a:endParaRPr>
              </a:p>
              <a:p>
                <a:pPr marL="457200" lvl="1" indent="0">
                  <a:buNone/>
                </a:pPr>
                <a:r>
                  <a:rPr lang="en-US" b="0" dirty="0"/>
                  <a:t>               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/>
                          </a:rPr>
                          <m:t>𝑐</m:t>
                        </m:r>
                      </m:num>
                      <m:den>
                        <m:r>
                          <a:rPr lang="en-US" b="0" i="1" smtClean="0">
                            <a:latin typeface="Cambria Math"/>
                          </a:rPr>
                          <m:t>𝑛</m:t>
                        </m:r>
                      </m:den>
                    </m:f>
                  </m:oMath>
                </a14:m>
                <a:r>
                  <a:rPr lang="en-US" dirty="0"/>
                  <a:t> </a:t>
                </a:r>
                <a14:m>
                  <m:oMath xmlns:m="http://schemas.openxmlformats.org/officeDocument/2006/math">
                    <m:nary>
                      <m:naryPr>
                        <m:chr m:val="∑"/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a:rPr lang="en-US" i="1">
                            <a:latin typeface="Cambria Math"/>
                          </a:rPr>
                          <m:t>𝑖</m:t>
                        </m:r>
                        <m:r>
                          <a:rPr lang="en-US" i="1">
                            <a:latin typeface="Cambria Math"/>
                          </a:rPr>
                          <m:t>=1</m:t>
                        </m:r>
                      </m:sub>
                      <m:sup>
                        <m:r>
                          <a:rPr lang="en-US" i="1">
                            <a:latin typeface="Cambria Math"/>
                          </a:rPr>
                          <m:t>𝑛</m:t>
                        </m:r>
                      </m:sup>
                      <m:e>
                        <m:sSup>
                          <m:sSup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i="1">
                                <a:latin typeface="Cambria Math"/>
                              </a:rPr>
                              <m:t>𝑖</m:t>
                            </m:r>
                          </m:e>
                          <m:sup>
                            <m:r>
                              <a:rPr lang="en-US" i="1">
                                <a:latin typeface="Cambria Math"/>
                              </a:rPr>
                              <m:t>2</m:t>
                            </m:r>
                          </m:sup>
                        </m:sSup>
                      </m:e>
                    </m:nary>
                    <m:r>
                      <a:rPr lang="en-US" b="0" i="1" smtClean="0">
                        <a:latin typeface="Cambria Math"/>
                      </a:rPr>
                      <m:t>=</m:t>
                    </m:r>
                    <m:r>
                      <m:rPr>
                        <m:sty m:val="p"/>
                      </m:rPr>
                      <a:rPr lang="en-US" b="0" i="0" smtClean="0">
                        <a:latin typeface="Cambria Math"/>
                      </a:rPr>
                      <m:t>Θ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b="0" i="1" smtClean="0">
                                <a:latin typeface="Cambria Math"/>
                              </a:rPr>
                              <m:t>𝑛</m:t>
                            </m:r>
                          </m:e>
                          <m:sup>
                            <m:r>
                              <a:rPr lang="en-US" b="0" i="1" smtClean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</m:e>
                    </m:d>
                  </m:oMath>
                </a14:m>
                <a:endParaRPr lang="en-US" dirty="0"/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D4E07337-E867-46EE-B98C-29CE0A15BC25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blipFill>
                <a:blip r:embed="rId2"/>
                <a:stretch>
                  <a:fillRect l="-667" t="-111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9905816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FCCCF5-CCC0-4E01-A285-0A89E8AECB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Randomized example 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219C8E-2694-44DD-ACDE-211B9A6815EB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981200" y="4467226"/>
            <a:ext cx="8229600" cy="1689735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F054F0F-C678-480A-A92C-F7B74B81EF4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57601" y="1371601"/>
            <a:ext cx="5264203" cy="3686175"/>
          </a:xfrm>
          <a:prstGeom prst="rect">
            <a:avLst/>
          </a:prstGeom>
          <a:ln w="22225">
            <a:solidFill>
              <a:schemeClr val="accent1"/>
            </a:solidFill>
          </a:ln>
        </p:spPr>
      </p:pic>
    </p:spTree>
    <p:extLst>
      <p:ext uri="{BB962C8B-B14F-4D97-AF65-F5344CB8AC3E}">
        <p14:creationId xmlns:p14="http://schemas.microsoft.com/office/powerpoint/2010/main" val="11882153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4AD14C-6D94-4048-8030-AF3B00C6AD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05000" y="2590800"/>
            <a:ext cx="8229600" cy="990600"/>
          </a:xfrm>
        </p:spPr>
        <p:txBody>
          <a:bodyPr/>
          <a:lstStyle/>
          <a:p>
            <a:pPr algn="ctr"/>
            <a:r>
              <a:rPr lang="en-US" dirty="0"/>
              <a:t>Part A: Probabilistic analysis vs randomized algorithms</a:t>
            </a:r>
          </a:p>
        </p:txBody>
      </p:sp>
    </p:spTree>
    <p:extLst>
      <p:ext uri="{BB962C8B-B14F-4D97-AF65-F5344CB8AC3E}">
        <p14:creationId xmlns:p14="http://schemas.microsoft.com/office/powerpoint/2010/main" val="242376980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F1F434-E5A4-4E0E-9727-93904E0F79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Running time analysis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A48A91F2-20A6-4A45-AF60-2A0417492A2E}"/>
                  </a:ext>
                </a:extLst>
              </p:cNvPr>
              <p:cNvSpPr>
                <a:spLocks noGrp="1"/>
              </p:cNvSpPr>
              <p:nvPr>
                <p:ph sz="quarter" idx="1"/>
              </p:nvPr>
            </p:nvSpPr>
            <p:spPr>
              <a:xfrm>
                <a:off x="685800" y="1219200"/>
                <a:ext cx="9525000" cy="5105400"/>
              </a:xfrm>
            </p:spPr>
            <p:txBody>
              <a:bodyPr/>
              <a:lstStyle/>
              <a:p>
                <a:r>
                  <a:rPr lang="en-US" dirty="0"/>
                  <a:t>Worst case running time</a:t>
                </a:r>
              </a:p>
              <a:p>
                <a:pPr lvl="1"/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𝑇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</a:rPr>
                      <m:t>Θ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</m:d>
                  </m:oMath>
                </a14:m>
                <a:endParaRPr lang="en-US" dirty="0"/>
              </a:p>
              <a:p>
                <a:r>
                  <a:rPr lang="en-US" dirty="0"/>
                  <a:t>Best case? </a:t>
                </a:r>
              </a:p>
              <a:p>
                <a:r>
                  <a:rPr lang="en-US" dirty="0"/>
                  <a:t>Expected analysis</a:t>
                </a:r>
              </a:p>
              <a:p>
                <a:pPr lvl="1"/>
                <a:r>
                  <a:rPr lang="en-US" sz="2200" dirty="0"/>
                  <a:t>Step 1: </a:t>
                </a:r>
              </a:p>
              <a:p>
                <a:pPr lvl="2"/>
                <a:r>
                  <a:rPr lang="en-US" dirty="0"/>
                  <a:t>Identify there are two cases: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𝑘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≤</m:t>
                    </m:r>
                    <m:func>
                      <m:func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 panose="02040503050406030204" pitchFamily="18" charset="0"/>
                          </a:rPr>
                          <m:t>log</m:t>
                        </m:r>
                      </m:fName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</m:func>
                  </m:oMath>
                </a14:m>
                <a:r>
                  <a:rPr lang="en-US" dirty="0"/>
                  <a:t> and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𝑘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&gt;</m:t>
                    </m:r>
                    <m:func>
                      <m:func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 panose="02040503050406030204" pitchFamily="18" charset="0"/>
                          </a:rPr>
                          <m:t>log</m:t>
                        </m:r>
                      </m:fName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</m:func>
                  </m:oMath>
                </a14:m>
                <a:endParaRPr lang="en-US" dirty="0"/>
              </a:p>
              <a:p>
                <a:pPr lvl="1"/>
                <a:r>
                  <a:rPr lang="en-US" sz="2200" dirty="0"/>
                  <a:t>Step 2: </a:t>
                </a:r>
              </a:p>
              <a:p>
                <a:pPr lvl="2"/>
                <a:r>
                  <a:rPr lang="en-US" b="0" dirty="0"/>
                  <a:t>Find probability of the two cases:  </a:t>
                </a:r>
                <a:endParaRPr lang="en-US" b="0" i="1" dirty="0">
                  <a:latin typeface="Cambria Math" panose="02040503050406030204" pitchFamily="18" charset="0"/>
                </a:endParaRPr>
              </a:p>
              <a:p>
                <a:pPr lvl="3"/>
                <a14:m>
                  <m:oMath xmlns:m="http://schemas.openxmlformats.org/officeDocument/2006/math">
                    <m:func>
                      <m:func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 panose="02040503050406030204" pitchFamily="18" charset="0"/>
                          </a:rPr>
                          <m:t>Pr</m:t>
                        </m:r>
                      </m:fName>
                      <m:e>
                        <m:d>
                          <m:dPr>
                            <m:begChr m:val="["/>
                            <m:endChr m:val="]"/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𝑘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≤</m:t>
                            </m:r>
                            <m:func>
                              <m:funcPr>
                                <m:ctrlP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</m:ctrlPr>
                              </m:funcPr>
                              <m:fName>
                                <m:r>
                                  <m:rPr>
                                    <m:sty m:val="p"/>
                                  </m:rPr>
                                  <a:rPr lang="en-US" b="0" i="0" smtClean="0">
                                    <a:latin typeface="Cambria Math" panose="02040503050406030204" pitchFamily="18" charset="0"/>
                                  </a:rPr>
                                  <m:t>log</m:t>
                                </m:r>
                              </m:fNam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</m:e>
                            </m:func>
                          </m:e>
                        </m:d>
                      </m:e>
                    </m:func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func>
                          <m:func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 b="0" i="0" smtClean="0">
                                <a:latin typeface="Cambria Math" panose="02040503050406030204" pitchFamily="18" charset="0"/>
                              </a:rPr>
                              <m:t>log</m:t>
                            </m:r>
                          </m:fName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𝑛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 </m:t>
                            </m:r>
                          </m:e>
                        </m:func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den>
                    </m:f>
                  </m:oMath>
                </a14:m>
                <a:r>
                  <a:rPr lang="en-US" dirty="0"/>
                  <a:t>;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a:rPr lang="en-US" b="0" i="0" smtClean="0">
                            <a:latin typeface="Cambria Math" panose="02040503050406030204" pitchFamily="18" charset="0"/>
                          </a:rPr>
                          <m:t>  </m:t>
                        </m:r>
                        <m:r>
                          <m:rPr>
                            <m:sty m:val="p"/>
                          </m:rPr>
                          <a:rPr lang="en-US">
                            <a:latin typeface="Cambria Math" panose="02040503050406030204" pitchFamily="18" charset="0"/>
                          </a:rPr>
                          <m:t>Pr</m:t>
                        </m:r>
                      </m:fName>
                      <m:e>
                        <m:d>
                          <m:dPr>
                            <m:begChr m:val="["/>
                            <m:endChr m:val="]"/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𝑘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&gt;</m:t>
                            </m:r>
                            <m:func>
                              <m:funcPr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funcPr>
                              <m:fName>
                                <m:r>
                                  <m:rPr>
                                    <m:sty m:val="p"/>
                                  </m:rPr>
                                  <a:rPr lang="en-US">
                                    <a:latin typeface="Cambria Math" panose="02040503050406030204" pitchFamily="18" charset="0"/>
                                  </a:rPr>
                                  <m:t>log</m:t>
                                </m:r>
                              </m:fName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</m:e>
                            </m:func>
                          </m:e>
                        </m:d>
                      </m:e>
                    </m:func>
                    <m:r>
                      <a:rPr lang="en-US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1−</m:t>
                    </m:r>
                    <m:f>
                      <m:f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func>
                          <m:func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>
                                <a:latin typeface="Cambria Math" panose="02040503050406030204" pitchFamily="18" charset="0"/>
                              </a:rPr>
                              <m:t>log</m:t>
                            </m:r>
                          </m:fName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𝑛</m:t>
                            </m:r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 </m:t>
                            </m:r>
                          </m:e>
                        </m:func>
                      </m:num>
                      <m:den>
                        <m:r>
                          <a:rPr lang="en-US" i="1">
                            <a:latin typeface="Cambria Math" panose="02040503050406030204" pitchFamily="18" charset="0"/>
                          </a:rPr>
                          <m:t>𝑛</m:t>
                        </m:r>
                      </m:den>
                    </m:f>
                  </m:oMath>
                </a14:m>
                <a:endParaRPr lang="en-US" dirty="0"/>
              </a:p>
              <a:p>
                <a:pPr lvl="1"/>
                <a:r>
                  <a:rPr lang="en-US" sz="2200" dirty="0"/>
                  <a:t>Step 3: </a:t>
                </a:r>
              </a:p>
              <a:p>
                <a:pPr lvl="2"/>
                <a:r>
                  <a:rPr lang="en-US" dirty="0"/>
                  <a:t>Find time complexity for each case: </a:t>
                </a:r>
              </a:p>
              <a:p>
                <a:pPr lvl="3"/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𝑡𝑖𝑚𝑒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≤</m:t>
                        </m:r>
                        <m:func>
                          <m:func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 b="0" i="0" smtClean="0">
                                <a:latin typeface="Cambria Math" panose="02040503050406030204" pitchFamily="18" charset="0"/>
                              </a:rPr>
                              <m:t>log</m:t>
                            </m:r>
                          </m:fName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𝑛</m:t>
                            </m:r>
                          </m:e>
                        </m:func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𝑐𝑛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 ; 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𝑡𝑖𝑚𝑒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&gt;</m:t>
                        </m:r>
                        <m:func>
                          <m:func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 b="0" i="0" smtClean="0">
                                <a:latin typeface="Cambria Math" panose="02040503050406030204" pitchFamily="18" charset="0"/>
                              </a:rPr>
                              <m:t>log</m:t>
                            </m:r>
                          </m:fName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𝑛</m:t>
                            </m:r>
                          </m:e>
                        </m:func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𝑐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′</m:t>
                    </m:r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A48A91F2-20A6-4A45-AF60-2A0417492A2E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xfrm>
                <a:off x="685800" y="1219200"/>
                <a:ext cx="9525000" cy="5105400"/>
              </a:xfrm>
              <a:blipFill>
                <a:blip r:embed="rId2"/>
                <a:stretch>
                  <a:fillRect l="-576" t="-107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419272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778647-4ADA-46E9-8DF6-BEB2C29538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Expected analysis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F3C334BE-335B-4492-8934-01C3EF40292F}"/>
                  </a:ext>
                </a:extLst>
              </p:cNvPr>
              <p:cNvSpPr>
                <a:spLocks noGrp="1"/>
              </p:cNvSpPr>
              <p:nvPr>
                <p:ph sz="quarter" idx="1"/>
              </p:nvPr>
            </p:nvSpPr>
            <p:spPr/>
            <p:txBody>
              <a:bodyPr/>
              <a:lstStyle/>
              <a:p>
                <a:r>
                  <a:rPr lang="en-US" dirty="0"/>
                  <a:t>Expected running time:</a:t>
                </a:r>
              </a:p>
              <a:p>
                <a:pPr lvl="1"/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𝐸𝑇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/>
                          </a:rPr>
                          <m:t>𝑛</m:t>
                        </m:r>
                      </m:e>
                    </m:d>
                    <m:r>
                      <a:rPr lang="en-US" b="0" i="1" smtClean="0">
                        <a:latin typeface="Cambria Math"/>
                      </a:rPr>
                      <m:t>=</m:t>
                    </m:r>
                    <m:func>
                      <m:func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/>
                          </a:rPr>
                          <m:t>Pr</m:t>
                        </m:r>
                      </m:fName>
                      <m:e>
                        <m:d>
                          <m:d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latin typeface="Cambria Math"/>
                              </a:rPr>
                              <m:t>𝑘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≤</m:t>
                            </m:r>
                            <m:func>
                              <m:funcPr>
                                <m:ctrlP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</m:ctrlPr>
                              </m:funcPr>
                              <m:fName>
                                <m:r>
                                  <m:rPr>
                                    <m:sty m:val="p"/>
                                  </m:rPr>
                                  <a:rPr lang="en-US" b="0" i="0" smtClean="0">
                                    <a:latin typeface="Cambria Math" panose="02040503050406030204" pitchFamily="18" charset="0"/>
                                  </a:rPr>
                                  <m:t>log</m:t>
                                </m:r>
                              </m:fNam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</m:e>
                            </m:func>
                          </m:e>
                        </m:d>
                      </m:e>
                    </m:func>
                    <m:r>
                      <a:rPr lang="en-US" b="0" i="1" smtClean="0">
                        <a:latin typeface="Cambria Math"/>
                      </a:rPr>
                      <m:t>⋅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𝑡</m:t>
                    </m:r>
                    <m:r>
                      <a:rPr lang="en-US" b="0" i="1" smtClean="0">
                        <a:latin typeface="Cambria Math"/>
                      </a:rPr>
                      <m:t>𝑖𝑚𝑒</m:t>
                    </m:r>
                    <m:r>
                      <a:rPr lang="en-US" b="0" i="1" smtClean="0">
                        <a:latin typeface="Cambria Math"/>
                      </a:rPr>
                      <m:t>(</m:t>
                    </m:r>
                    <m:r>
                      <a:rPr lang="en-US" b="0" i="1" smtClean="0">
                        <a:latin typeface="Cambria Math"/>
                      </a:rPr>
                      <m:t>𝑘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≤</m:t>
                    </m:r>
                    <m:func>
                      <m:func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 panose="02040503050406030204" pitchFamily="18" charset="0"/>
                          </a:rPr>
                          <m:t>log</m:t>
                        </m:r>
                      </m:fName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</m:func>
                    <m:r>
                      <a:rPr lang="en-US" b="0" i="1" smtClean="0">
                        <a:latin typeface="Cambria Math"/>
                      </a:rPr>
                      <m:t>)</m:t>
                    </m:r>
                    <m:r>
                      <a:rPr lang="en-US" i="1">
                        <a:latin typeface="Cambria Math"/>
                      </a:rPr>
                      <m:t>+</m:t>
                    </m:r>
                  </m:oMath>
                </a14:m>
                <a:endParaRPr lang="en-US" i="1" dirty="0">
                  <a:latin typeface="Cambria Math"/>
                </a:endParaRPr>
              </a:p>
              <a:p>
                <a:pPr marL="457200" lvl="1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en-US" dirty="0"/>
                        <m:t>                   </m:t>
                      </m:r>
                      <m:func>
                        <m:func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>
                              <a:latin typeface="Cambria Math"/>
                            </a:rPr>
                            <m:t>Pr</m:t>
                          </m:r>
                        </m:fName>
                        <m:e>
                          <m:d>
                            <m:d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i="1">
                                  <a:latin typeface="Cambria Math"/>
                                </a:rPr>
                                <m:t>𝑘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&gt;</m:t>
                              </m:r>
                              <m:func>
                                <m:func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uncPr>
                                <m:fName>
                                  <m:r>
                                    <m:rPr>
                                      <m:sty m:val="p"/>
                                    </m:rPr>
                                    <a:rPr lang="en-US" b="0" i="0" smtClean="0">
                                      <a:latin typeface="Cambria Math" panose="02040503050406030204" pitchFamily="18" charset="0"/>
                                    </a:rPr>
                                    <m:t>log</m:t>
                                  </m:r>
                                </m:fName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e>
                              </m:func>
                            </m:e>
                          </m:d>
                        </m:e>
                      </m:func>
                      <m:r>
                        <a:rPr lang="en-US" i="1">
                          <a:latin typeface="Cambria Math"/>
                        </a:rPr>
                        <m:t>⋅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𝑡</m:t>
                      </m:r>
                      <m:r>
                        <a:rPr lang="en-US" i="1">
                          <a:latin typeface="Cambria Math"/>
                        </a:rPr>
                        <m:t>𝑖𝑚𝑒</m:t>
                      </m:r>
                      <m:d>
                        <m:d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i="1">
                              <a:latin typeface="Cambria Math"/>
                            </a:rPr>
                            <m:t>𝑘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&gt;</m:t>
                          </m:r>
                          <m:func>
                            <m:func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 b="0" i="0" smtClean="0">
                                  <a:latin typeface="Cambria Math" panose="02040503050406030204" pitchFamily="18" charset="0"/>
                                </a:rPr>
                                <m:t>log</m:t>
                              </m:r>
                            </m:fName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e>
                          </m:func>
                        </m:e>
                      </m:d>
                    </m:oMath>
                  </m:oMathPara>
                </a14:m>
                <a:endParaRPr lang="en-US" dirty="0"/>
              </a:p>
              <a:p>
                <a:pPr marL="457200" lvl="1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              =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func>
                            <m:func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 b="0" i="0" smtClean="0">
                                  <a:latin typeface="Cambria Math" panose="02040503050406030204" pitchFamily="18" charset="0"/>
                                </a:rPr>
                                <m:t>log</m:t>
                              </m:r>
                            </m:fName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e>
                          </m:func>
                        </m:num>
                        <m:den>
                          <m:r>
                            <a:rPr lang="en-US" b="0" i="1" smtClean="0">
                              <a:latin typeface="Cambria Math"/>
                            </a:rPr>
                            <m:t>𝑛</m:t>
                          </m:r>
                        </m:den>
                      </m:f>
                      <m:r>
                        <a:rPr lang="en-US" b="0" i="1" smtClean="0">
                          <a:latin typeface="Cambria Math"/>
                        </a:rPr>
                        <m:t>⋅</m:t>
                      </m:r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/>
                            </a:rPr>
                            <m:t>𝑐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e>
                      </m:d>
                      <m:r>
                        <a:rPr lang="en-US" b="0" i="1" smtClean="0">
                          <a:latin typeface="Cambria Math"/>
                        </a:rPr>
                        <m:t>+</m:t>
                      </m:r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/>
                            </a:rPr>
                            <m:t>1−</m:t>
                          </m:r>
                          <m:f>
                            <m:f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func>
                                <m:func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uncPr>
                                <m:fName>
                                  <m:r>
                                    <m:rPr>
                                      <m:sty m:val="p"/>
                                    </m:rPr>
                                    <a:rPr lang="en-US" b="0" i="0" smtClean="0">
                                      <a:latin typeface="Cambria Math" panose="02040503050406030204" pitchFamily="18" charset="0"/>
                                    </a:rPr>
                                    <m:t>log</m:t>
                                  </m:r>
                                </m:fName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e>
                              </m:func>
                            </m:num>
                            <m:den>
                              <m:r>
                                <a:rPr lang="en-US" i="1">
                                  <a:latin typeface="Cambria Math"/>
                                </a:rPr>
                                <m:t>𝑛</m:t>
                              </m:r>
                            </m:den>
                          </m:f>
                        </m:e>
                      </m:d>
                      <m:r>
                        <a:rPr lang="en-US" b="0" i="1" smtClean="0">
                          <a:latin typeface="Cambria Math"/>
                        </a:rPr>
                        <m:t>⋅(</m:t>
                      </m:r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/>
                            </a:rPr>
                            <m:t>𝑐</m:t>
                          </m:r>
                        </m:e>
                        <m:sup>
                          <m:r>
                            <a:rPr lang="en-US" b="0" i="1" smtClean="0">
                              <a:latin typeface="Cambria Math"/>
                            </a:rPr>
                            <m:t>′</m:t>
                          </m:r>
                        </m:sup>
                      </m:sSup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b="0" i="1" dirty="0">
                  <a:latin typeface="Cambria Math"/>
                </a:endParaRPr>
              </a:p>
              <a:p>
                <a:pPr lvl="1"/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⇒</m:t>
                    </m:r>
                    <m:r>
                      <a:rPr lang="en-US" b="0" i="1" smtClean="0">
                        <a:latin typeface="Cambria Math"/>
                      </a:rPr>
                      <m:t>𝐸𝑇</m:t>
                    </m:r>
                    <m:r>
                      <a:rPr lang="en-US" b="0" i="1" smtClean="0">
                        <a:latin typeface="Cambria Math"/>
                      </a:rPr>
                      <m:t>(</m:t>
                    </m:r>
                    <m:r>
                      <a:rPr lang="en-US" b="0" i="1" smtClean="0">
                        <a:latin typeface="Cambria Math"/>
                      </a:rPr>
                      <m:t>𝑛</m:t>
                    </m:r>
                    <m:r>
                      <a:rPr lang="en-US" b="0" i="1" smtClean="0">
                        <a:latin typeface="Cambria Math"/>
                      </a:rPr>
                      <m:t>)=</m:t>
                    </m:r>
                    <m:r>
                      <m:rPr>
                        <m:sty m:val="p"/>
                      </m:rPr>
                      <a:rPr lang="en-US" b="0" i="0" smtClean="0">
                        <a:latin typeface="Cambria Math"/>
                      </a:rPr>
                      <m:t>Θ</m:t>
                    </m:r>
                    <m:r>
                      <a:rPr lang="en-US" b="0" i="1" smtClean="0">
                        <a:latin typeface="Cambria Math"/>
                      </a:rPr>
                      <m:t>(</m:t>
                    </m:r>
                    <m:func>
                      <m:func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 panose="02040503050406030204" pitchFamily="18" charset="0"/>
                          </a:rPr>
                          <m:t>log</m:t>
                        </m:r>
                      </m:fName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</m:func>
                    <m:r>
                      <a:rPr lang="en-US" b="0" i="1" smtClean="0">
                        <a:latin typeface="Cambria Math"/>
                      </a:rPr>
                      <m:t>) </m:t>
                    </m:r>
                  </m:oMath>
                </a14:m>
                <a:endParaRPr lang="en-US" dirty="0"/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F3C334BE-335B-4492-8934-01C3EF40292F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blipFill>
                <a:blip r:embed="rId2"/>
                <a:stretch>
                  <a:fillRect l="-667" t="-111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Rectangle 3">
            <a:extLst>
              <a:ext uri="{FF2B5EF4-FFF2-40B4-BE49-F238E27FC236}">
                <a16:creationId xmlns:a16="http://schemas.microsoft.com/office/drawing/2014/main" id="{6EFBB6EA-B2F3-4E59-97F6-5E20C817315E}"/>
              </a:ext>
            </a:extLst>
          </p:cNvPr>
          <p:cNvSpPr/>
          <p:nvPr/>
        </p:nvSpPr>
        <p:spPr>
          <a:xfrm>
            <a:off x="2705100" y="4267200"/>
            <a:ext cx="6781800" cy="1066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dirty="0"/>
              <a:t>These are artificial examples. We will see later a randomized algorithm for the sorting problem. </a:t>
            </a:r>
          </a:p>
        </p:txBody>
      </p:sp>
    </p:spTree>
    <p:extLst>
      <p:ext uri="{BB962C8B-B14F-4D97-AF65-F5344CB8AC3E}">
        <p14:creationId xmlns:p14="http://schemas.microsoft.com/office/powerpoint/2010/main" val="21280040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4AD14C-6D94-4048-8030-AF3B00C6AD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05000" y="2590800"/>
            <a:ext cx="8229600" cy="990600"/>
          </a:xfrm>
        </p:spPr>
        <p:txBody>
          <a:bodyPr/>
          <a:lstStyle/>
          <a:p>
            <a:pPr algn="ctr"/>
            <a:r>
              <a:rPr lang="en-US" dirty="0"/>
              <a:t>Part C:  Lower bound theory</a:t>
            </a:r>
          </a:p>
        </p:txBody>
      </p:sp>
    </p:spTree>
    <p:extLst>
      <p:ext uri="{BB962C8B-B14F-4D97-AF65-F5344CB8AC3E}">
        <p14:creationId xmlns:p14="http://schemas.microsoft.com/office/powerpoint/2010/main" val="246229890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FD406E-1F18-4D89-976F-36AAFBD6EB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Problems and algorithms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6DEFDC-43FA-4D5A-90A5-BCBE88642612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sz="2400" dirty="0"/>
              <a:t>There can be many algorithms for solving the same problem.</a:t>
            </a:r>
          </a:p>
          <a:p>
            <a:pPr lvl="1"/>
            <a:r>
              <a:rPr lang="en-US" sz="2200" dirty="0"/>
              <a:t>Some have better time complexity than others.</a:t>
            </a:r>
          </a:p>
          <a:p>
            <a:pPr lvl="8"/>
            <a:endParaRPr lang="en-US" sz="1100" dirty="0"/>
          </a:p>
          <a:p>
            <a:r>
              <a:rPr lang="en-US" sz="2400" dirty="0"/>
              <a:t>An important question: </a:t>
            </a:r>
          </a:p>
          <a:p>
            <a:pPr lvl="1"/>
            <a:r>
              <a:rPr lang="en-US" sz="2200" dirty="0"/>
              <a:t>For a given problem,  what is the best possible time complexity?  </a:t>
            </a:r>
          </a:p>
          <a:p>
            <a:pPr lvl="8"/>
            <a:endParaRPr lang="en-US" sz="1400" dirty="0"/>
          </a:p>
          <a:p>
            <a:r>
              <a:rPr lang="en-US" sz="2400" dirty="0"/>
              <a:t>Such questions can be hard to answer</a:t>
            </a:r>
          </a:p>
          <a:p>
            <a:pPr lvl="1"/>
            <a:r>
              <a:rPr lang="en-US" sz="2200" dirty="0"/>
              <a:t>as typically we cannot ``enumerate” all possible algorithms </a:t>
            </a:r>
          </a:p>
          <a:p>
            <a:pPr lvl="8"/>
            <a:endParaRPr lang="en-US" sz="1100" dirty="0"/>
          </a:p>
          <a:p>
            <a:r>
              <a:rPr lang="en-US" sz="2400" dirty="0"/>
              <a:t>Often we try to provide a lower-bound </a:t>
            </a:r>
          </a:p>
          <a:p>
            <a:pPr lvl="1"/>
            <a:r>
              <a:rPr lang="en-US" sz="2200" dirty="0"/>
              <a:t>that is as tight as we can </a:t>
            </a:r>
          </a:p>
          <a:p>
            <a:pPr lvl="1"/>
            <a:r>
              <a:rPr lang="en-US" sz="2200" dirty="0"/>
              <a:t>Sometimes we know we have the right (tight) bound when there is an algorithm whose worst-case running time matches this lower bounds  </a:t>
            </a:r>
          </a:p>
        </p:txBody>
      </p:sp>
    </p:spTree>
    <p:extLst>
      <p:ext uri="{BB962C8B-B14F-4D97-AF65-F5344CB8AC3E}">
        <p14:creationId xmlns:p14="http://schemas.microsoft.com/office/powerpoint/2010/main" val="221991941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A15B67-FE3B-4966-9BE9-9FFB928D59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Lower Bound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0C961E-E0EB-4CBF-9221-87BA84D5A9E3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609600" y="1219200"/>
            <a:ext cx="10972800" cy="1219200"/>
          </a:xfrm>
        </p:spPr>
        <p:txBody>
          <a:bodyPr/>
          <a:lstStyle/>
          <a:p>
            <a:r>
              <a:rPr lang="en-US" dirty="0"/>
              <a:t>No algorithm can have a faster (worst case) time complexity than a </a:t>
            </a:r>
            <a:r>
              <a:rPr lang="en-US" dirty="0">
                <a:solidFill>
                  <a:srgbClr val="700000"/>
                </a:solidFill>
              </a:rPr>
              <a:t>theoretical lower bound</a:t>
            </a:r>
            <a:r>
              <a:rPr lang="en-US" dirty="0"/>
              <a:t>. </a:t>
            </a:r>
          </a:p>
          <a:p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2114393F-4A0B-4453-BAE1-2A690281E593}"/>
              </a:ext>
            </a:extLst>
          </p:cNvPr>
          <p:cNvSpPr txBox="1">
            <a:spLocks/>
          </p:cNvSpPr>
          <p:nvPr/>
        </p:nvSpPr>
        <p:spPr bwMode="auto">
          <a:xfrm>
            <a:off x="1968062" y="2590800"/>
            <a:ext cx="8229600" cy="1524001"/>
          </a:xfrm>
          <a:prstGeom prst="rect">
            <a:avLst/>
          </a:prstGeom>
          <a:noFill/>
          <a:ln w="25400">
            <a:solidFill>
              <a:schemeClr val="accent1">
                <a:shade val="50000"/>
              </a:schemeClr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73050" indent="-273050" algn="l" rtl="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76000"/>
              <a:buFont typeface="Wingdings 3" pitchFamily="18" charset="2"/>
              <a:buChar char="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7688" indent="-273050" algn="l" rtl="0" eaLnBrk="0" fontAlgn="base" hangingPunct="0">
              <a:spcBef>
                <a:spcPts val="500"/>
              </a:spcBef>
              <a:spcAft>
                <a:spcPct val="0"/>
              </a:spcAft>
              <a:buClr>
                <a:schemeClr val="accent2"/>
              </a:buClr>
              <a:buSzPct val="76000"/>
              <a:buFont typeface="Wingdings 3" pitchFamily="18" charset="2"/>
              <a:buChar char=""/>
              <a:defRPr sz="23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22325" indent="-228600" algn="l" rtl="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BCBCBC"/>
              </a:buClr>
              <a:buSzPct val="76000"/>
              <a:buFont typeface="Wingdings 3" pitchFamily="18" charset="2"/>
              <a:buChar char="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6963" indent="-228600" algn="l" rtl="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BA2B4"/>
              </a:buClr>
              <a:buSzPct val="70000"/>
              <a:buFont typeface="Wingdings" pitchFamily="2" charset="2"/>
              <a:buChar char="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itchFamily="2" charset="2"/>
              <a:buChar char="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182880" algn="l" rtl="0" eaLnBrk="1" latinLnBrk="0" hangingPunct="1">
              <a:spcBef>
                <a:spcPts val="300"/>
              </a:spcBef>
              <a:buClr>
                <a:srgbClr val="9FB8CD">
                  <a:shade val="75000"/>
                </a:srgbClr>
              </a:buClr>
              <a:buSzPct val="75000"/>
              <a:buFont typeface="Wingdings 3"/>
              <a:buChar char=""/>
              <a:defRPr kumimoji="0" lang="en-US" sz="16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800" indent="-182880" algn="l" rtl="0" eaLnBrk="1" latinLnBrk="0" hangingPunct="1">
              <a:spcBef>
                <a:spcPts val="300"/>
              </a:spcBef>
              <a:buClr>
                <a:srgbClr val="727CA3">
                  <a:shade val="75000"/>
                </a:srgbClr>
              </a:buClr>
              <a:buSzPct val="75000"/>
              <a:buFont typeface="Wingdings 3"/>
              <a:buChar char=""/>
              <a:defRPr kumimoji="0" lang="en-US" sz="14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11680" indent="-182880" algn="l" rtl="0" eaLnBrk="1" latinLnBrk="0" hangingPunct="1">
              <a:spcBef>
                <a:spcPts val="300"/>
              </a:spcBef>
              <a:buClr>
                <a:prstClr val="white">
                  <a:shade val="50000"/>
                </a:prstClr>
              </a:buClr>
              <a:buSzPct val="75000"/>
              <a:buFont typeface="Wingdings 3"/>
              <a:buChar char=""/>
              <a:defRPr kumimoji="0" lang="en-US" sz="14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94560" indent="-182880" algn="l" rtl="0" eaLnBrk="1" latinLnBrk="0" hangingPunct="1">
              <a:spcBef>
                <a:spcPts val="300"/>
              </a:spcBef>
              <a:buClr>
                <a:srgbClr val="9FB8CD"/>
              </a:buClr>
              <a:buSzPct val="75000"/>
              <a:buFont typeface="Wingdings 3"/>
              <a:buChar char=""/>
              <a:defRPr kumimoji="0" lang="en-US" sz="12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dirty="0"/>
              <a:t>Definition: </a:t>
            </a:r>
          </a:p>
          <a:p>
            <a:pPr marL="0" indent="0">
              <a:buNone/>
            </a:pPr>
            <a:r>
              <a:rPr lang="en-US" dirty="0"/>
              <a:t>𝑓(𝑛) is a </a:t>
            </a:r>
            <a:r>
              <a:rPr lang="en-US" dirty="0">
                <a:solidFill>
                  <a:srgbClr val="700000"/>
                </a:solidFill>
              </a:rPr>
              <a:t>theoretical lower bound </a:t>
            </a:r>
            <a:r>
              <a:rPr lang="en-US" dirty="0"/>
              <a:t>for a problem if every possible algorithm’s worst-case time complexity is Ω(𝑓(𝑛)).</a:t>
            </a:r>
          </a:p>
        </p:txBody>
      </p:sp>
    </p:spTree>
    <p:extLst>
      <p:ext uri="{BB962C8B-B14F-4D97-AF65-F5344CB8AC3E}">
        <p14:creationId xmlns:p14="http://schemas.microsoft.com/office/powerpoint/2010/main" val="83558510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1E2E57-E168-4F4B-AE2B-6DF4E5390A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simple example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69555D8-6629-4CBC-8DEF-3820E6C8D3A6}"/>
                  </a:ext>
                </a:extLst>
              </p:cNvPr>
              <p:cNvSpPr>
                <a:spLocks noGrp="1"/>
              </p:cNvSpPr>
              <p:nvPr>
                <p:ph sz="quarter" idx="1"/>
              </p:nvPr>
            </p:nvSpPr>
            <p:spPr>
              <a:xfrm>
                <a:off x="609600" y="1219200"/>
                <a:ext cx="9601200" cy="5105400"/>
              </a:xfrm>
            </p:spPr>
            <p:txBody>
              <a:bodyPr/>
              <a:lstStyle/>
              <a:p>
                <a:r>
                  <a:rPr lang="en-US" dirty="0"/>
                  <a:t>The </a:t>
                </a:r>
                <a:r>
                  <a:rPr lang="en-US" dirty="0">
                    <a:solidFill>
                      <a:srgbClr val="700000"/>
                    </a:solidFill>
                  </a:rPr>
                  <a:t>Search</a:t>
                </a:r>
                <a:r>
                  <a:rPr lang="en-US" dirty="0"/>
                  <a:t> problem:</a:t>
                </a:r>
              </a:p>
              <a:p>
                <a:pPr lvl="1"/>
                <a:r>
                  <a:rPr lang="en-US" dirty="0"/>
                  <a:t>Input:      given an arbitrary array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𝐴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dirty="0"/>
                  <a:t>of numbers and a key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𝑘</m:t>
                    </m:r>
                  </m:oMath>
                </a14:m>
                <a:endParaRPr lang="en-US" dirty="0"/>
              </a:p>
              <a:p>
                <a:pPr lvl="1"/>
                <a:r>
                  <a:rPr lang="en-US" dirty="0"/>
                  <a:t>Output:   return whether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𝑘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∈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𝐴</m:t>
                    </m:r>
                  </m:oMath>
                </a14:m>
                <a:r>
                  <a:rPr lang="en-US" dirty="0"/>
                  <a:t> or not</a:t>
                </a:r>
              </a:p>
              <a:p>
                <a:pPr lvl="7"/>
                <a:endParaRPr lang="en-US" dirty="0"/>
              </a:p>
              <a:p>
                <a:r>
                  <a:rPr lang="en-US" dirty="0"/>
                  <a:t>A trivial lower-bound</a:t>
                </a:r>
              </a:p>
              <a:p>
                <a:pPr lvl="1"/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</a:rPr>
                      <m:t>Ω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e>
                    </m:d>
                  </m:oMath>
                </a14:m>
                <a:endParaRPr lang="en-US" dirty="0"/>
              </a:p>
              <a:p>
                <a:pPr lvl="1"/>
                <a:r>
                  <a:rPr lang="en-US" dirty="0"/>
                  <a:t>Not wrong, but useless </a:t>
                </a:r>
              </a:p>
              <a:p>
                <a:pPr lvl="8"/>
                <a:endParaRPr lang="en-US" dirty="0"/>
              </a:p>
              <a:p>
                <a:r>
                  <a:rPr lang="en-US" dirty="0"/>
                  <a:t>A better lower-bound</a:t>
                </a:r>
              </a:p>
              <a:p>
                <a:pPr lvl="1"/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</a:rPr>
                      <m:t>Ω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</m:d>
                  </m:oMath>
                </a14:m>
                <a:endParaRPr lang="en-US" dirty="0"/>
              </a:p>
              <a:p>
                <a:pPr lvl="1"/>
                <a:r>
                  <a:rPr lang="en-US" dirty="0"/>
                  <a:t>as in the worst case, any algorithm will have to inspect every element in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𝐴</m:t>
                    </m:r>
                  </m:oMath>
                </a14:m>
                <a:r>
                  <a:rPr lang="en-US" dirty="0"/>
                  <a:t> </a:t>
                </a:r>
              </a:p>
              <a:p>
                <a:pPr lvl="1"/>
                <a:r>
                  <a:rPr lang="en-US" dirty="0"/>
                  <a:t> 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69555D8-6629-4CBC-8DEF-3820E6C8D3A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xfrm>
                <a:off x="609600" y="1219200"/>
                <a:ext cx="9601200" cy="5105400"/>
              </a:xfrm>
              <a:blipFill>
                <a:blip r:embed="rId2"/>
                <a:stretch>
                  <a:fillRect l="-571" t="-107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Rectangle 3">
            <a:extLst>
              <a:ext uri="{FF2B5EF4-FFF2-40B4-BE49-F238E27FC236}">
                <a16:creationId xmlns:a16="http://schemas.microsoft.com/office/drawing/2014/main" id="{FDD53E7E-2921-4AE3-8819-EECB02F2CBC7}"/>
              </a:ext>
            </a:extLst>
          </p:cNvPr>
          <p:cNvSpPr/>
          <p:nvPr/>
        </p:nvSpPr>
        <p:spPr>
          <a:xfrm>
            <a:off x="7924800" y="3276600"/>
            <a:ext cx="2667000" cy="838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dirty="0"/>
              <a:t>Can we get a better lower-bound? </a:t>
            </a:r>
          </a:p>
        </p:txBody>
      </p:sp>
    </p:spTree>
    <p:extLst>
      <p:ext uri="{BB962C8B-B14F-4D97-AF65-F5344CB8AC3E}">
        <p14:creationId xmlns:p14="http://schemas.microsoft.com/office/powerpoint/2010/main" val="39439092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57626C-5F7F-4EF4-8A78-38AFE73DF7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Tight Lower bound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D419BC07-62D0-413C-B8F7-B1DE6ED86BDE}"/>
                  </a:ext>
                </a:extLst>
              </p:cNvPr>
              <p:cNvSpPr>
                <a:spLocks noGrp="1"/>
              </p:cNvSpPr>
              <p:nvPr>
                <p:ph sz="quarter" idx="1"/>
              </p:nvPr>
            </p:nvSpPr>
            <p:spPr>
              <a:xfrm>
                <a:off x="609600" y="1219200"/>
                <a:ext cx="10058400" cy="4724400"/>
              </a:xfrm>
            </p:spPr>
            <p:txBody>
              <a:bodyPr/>
              <a:lstStyle/>
              <a:p>
                <a:r>
                  <a:rPr lang="en-US" sz="2500" dirty="0"/>
                  <a:t>A lower-bound </a:t>
                </a:r>
                <a14:m>
                  <m:oMath xmlns:m="http://schemas.openxmlformats.org/officeDocument/2006/math">
                    <m:r>
                      <a:rPr lang="en-US" sz="2500" b="0" i="1" smtClean="0">
                        <a:latin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en-US" sz="25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500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</m:d>
                  </m:oMath>
                </a14:m>
                <a:r>
                  <a:rPr lang="en-US" sz="2500" dirty="0"/>
                  <a:t> for problem-P is </a:t>
                </a:r>
                <a:r>
                  <a:rPr lang="en-US" sz="2500" dirty="0">
                    <a:solidFill>
                      <a:srgbClr val="700000"/>
                    </a:solidFill>
                  </a:rPr>
                  <a:t>tight</a:t>
                </a:r>
                <a:r>
                  <a:rPr lang="en-US" sz="2500" dirty="0"/>
                  <a:t> if there exists an algorithm </a:t>
                </a:r>
                <a:r>
                  <a:rPr lang="en-US" sz="2500" dirty="0">
                    <a:solidFill>
                      <a:srgbClr val="0070C0"/>
                    </a:solidFill>
                  </a:rPr>
                  <a:t>A</a:t>
                </a:r>
                <a:r>
                  <a:rPr lang="en-US" sz="2500" dirty="0"/>
                  <a:t> for problem-P whose worst-case running time is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500" b="0" i="0" smtClean="0">
                        <a:latin typeface="Cambria Math" panose="02040503050406030204" pitchFamily="18" charset="0"/>
                      </a:rPr>
                      <m:t>Θ</m:t>
                    </m:r>
                    <m:r>
                      <a:rPr lang="en-US" sz="2500" b="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2500" b="0" i="1" smtClean="0">
                        <a:latin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en-US" sz="25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500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</m:d>
                    <m:r>
                      <a:rPr lang="en-US" sz="2500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2500" dirty="0"/>
                  <a:t>.  </a:t>
                </a:r>
              </a:p>
              <a:p>
                <a:pPr lvl="1"/>
                <a:r>
                  <a:rPr lang="en-US" dirty="0"/>
                  <a:t>In some sense, the algorithm </a:t>
                </a:r>
                <a:r>
                  <a:rPr lang="en-US" dirty="0">
                    <a:solidFill>
                      <a:srgbClr val="0070C0"/>
                    </a:solidFill>
                  </a:rPr>
                  <a:t>A</a:t>
                </a:r>
                <a:r>
                  <a:rPr lang="en-US" dirty="0"/>
                  <a:t> has </a:t>
                </a:r>
                <a:r>
                  <a:rPr lang="en-US" dirty="0">
                    <a:solidFill>
                      <a:srgbClr val="700000"/>
                    </a:solidFill>
                  </a:rPr>
                  <a:t>optimal</a:t>
                </a:r>
                <a:r>
                  <a:rPr lang="en-US" dirty="0"/>
                  <a:t> running time.  </a:t>
                </a:r>
              </a:p>
              <a:p>
                <a:pPr lvl="1"/>
                <a:endParaRPr lang="en-US" dirty="0"/>
              </a:p>
              <a:p>
                <a:r>
                  <a:rPr lang="en-US" dirty="0"/>
                  <a:t>Back to the </a:t>
                </a:r>
                <a:r>
                  <a:rPr lang="en-US" dirty="0">
                    <a:solidFill>
                      <a:srgbClr val="700000"/>
                    </a:solidFill>
                  </a:rPr>
                  <a:t>Search</a:t>
                </a:r>
                <a:r>
                  <a:rPr lang="en-US" dirty="0"/>
                  <a:t> problem</a:t>
                </a:r>
              </a:p>
              <a:p>
                <a:pPr lvl="1"/>
                <a:r>
                  <a:rPr lang="en-US" dirty="0"/>
                  <a:t>There is an algorithm </a:t>
                </a:r>
              </a:p>
              <a:p>
                <a:pPr lvl="2"/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𝑇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) =</m:t>
                    </m:r>
                    <m:r>
                      <m:rPr>
                        <m:sty m:val="p"/>
                      </m:rPr>
                      <a:rPr lang="en-US" b="0" i="0" dirty="0" smtClean="0">
                        <a:latin typeface="Cambria Math" panose="02040503050406030204" pitchFamily="18" charset="0"/>
                      </a:rPr>
                      <m:t>Θ</m:t>
                    </m:r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dirty="0"/>
                  <a:t> </a:t>
                </a:r>
              </a:p>
              <a:p>
                <a:pPr lvl="1"/>
                <a:endParaRPr lang="en-US" dirty="0"/>
              </a:p>
              <a:p>
                <a:pPr lvl="1"/>
                <a:r>
                  <a:rPr lang="en-US" dirty="0"/>
                  <a:t>Hence the lower bound </a:t>
                </a:r>
              </a:p>
              <a:p>
                <a:pPr lvl="2"/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</a:rPr>
                      <m:t>Ω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dirty="0"/>
                  <a:t>is </a:t>
                </a:r>
                <a:r>
                  <a:rPr lang="en-US" b="1" dirty="0">
                    <a:solidFill>
                      <a:srgbClr val="700000"/>
                    </a:solidFill>
                  </a:rPr>
                  <a:t>tight</a:t>
                </a:r>
                <a:r>
                  <a:rPr lang="en-US" dirty="0"/>
                  <a:t> </a:t>
                </a:r>
              </a:p>
              <a:p>
                <a:pPr lvl="1"/>
                <a:endParaRPr lang="en-US" dirty="0"/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D419BC07-62D0-413C-B8F7-B1DE6ED86BDE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xfrm>
                <a:off x="609600" y="1219200"/>
                <a:ext cx="10058400" cy="4724400"/>
              </a:xfrm>
              <a:blipFill>
                <a:blip r:embed="rId2"/>
                <a:stretch>
                  <a:fillRect l="-545" t="-103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Content Placeholder 2">
                <a:extLst>
                  <a:ext uri="{FF2B5EF4-FFF2-40B4-BE49-F238E27FC236}">
                    <a16:creationId xmlns:a16="http://schemas.microsoft.com/office/drawing/2014/main" id="{E57926F7-9D7C-4BCC-BD1D-B3234E49121A}"/>
                  </a:ext>
                </a:extLst>
              </p:cNvPr>
              <p:cNvSpPr txBox="1">
                <a:spLocks/>
              </p:cNvSpPr>
              <p:nvPr/>
            </p:nvSpPr>
            <p:spPr bwMode="auto">
              <a:xfrm>
                <a:off x="6858000" y="3048000"/>
                <a:ext cx="4191000" cy="2285999"/>
              </a:xfrm>
              <a:prstGeom prst="rect">
                <a:avLst/>
              </a:prstGeom>
              <a:noFill/>
              <a:ln w="1905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lvl1pPr marL="273050" indent="-273050" algn="l" rtl="0" eaLnBrk="0" fontAlgn="base" hangingPunct="0">
                  <a:spcBef>
                    <a:spcPts val="600"/>
                  </a:spcBef>
                  <a:spcAft>
                    <a:spcPct val="0"/>
                  </a:spcAft>
                  <a:buClr>
                    <a:schemeClr val="accent1"/>
                  </a:buClr>
                  <a:buSzPct val="76000"/>
                  <a:buFont typeface="Wingdings 3" pitchFamily="18" charset="2"/>
                  <a:buChar char=""/>
                  <a:defRPr sz="2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547688" indent="-273050" algn="l" rtl="0" eaLnBrk="0" fontAlgn="base" hangingPunct="0">
                  <a:spcBef>
                    <a:spcPts val="500"/>
                  </a:spcBef>
                  <a:spcAft>
                    <a:spcPct val="0"/>
                  </a:spcAft>
                  <a:buClr>
                    <a:schemeClr val="accent2"/>
                  </a:buClr>
                  <a:buSzPct val="76000"/>
                  <a:buFont typeface="Wingdings 3" pitchFamily="18" charset="2"/>
                  <a:buChar char=""/>
                  <a:defRPr sz="2300" kern="120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2pPr>
                <a:lvl3pPr marL="822325" indent="-228600" algn="l" rtl="0" eaLnBrk="0" fontAlgn="base" hangingPunct="0">
                  <a:spcBef>
                    <a:spcPts val="500"/>
                  </a:spcBef>
                  <a:spcAft>
                    <a:spcPct val="0"/>
                  </a:spcAft>
                  <a:buClr>
                    <a:srgbClr val="BCBCBC"/>
                  </a:buClr>
                  <a:buSzPct val="76000"/>
                  <a:buFont typeface="Wingdings 3" pitchFamily="18" charset="2"/>
                  <a:buChar char="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096963" indent="-228600" algn="l" rtl="0" eaLnBrk="0" fontAlgn="base" hangingPunct="0">
                  <a:spcBef>
                    <a:spcPts val="400"/>
                  </a:spcBef>
                  <a:spcAft>
                    <a:spcPct val="0"/>
                  </a:spcAft>
                  <a:buClr>
                    <a:srgbClr val="8BA2B4"/>
                  </a:buClr>
                  <a:buSzPct val="70000"/>
                  <a:buFont typeface="Wingdings" pitchFamily="2" charset="2"/>
                  <a:buChar char="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371600" indent="-228600" algn="l" rtl="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itchFamily="2" charset="2"/>
                  <a:buChar char="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645920" indent="-182880" algn="l" rtl="0" eaLnBrk="1" latinLnBrk="0" hangingPunct="1">
                  <a:spcBef>
                    <a:spcPts val="300"/>
                  </a:spcBef>
                  <a:buClr>
                    <a:srgbClr val="9FB8CD">
                      <a:shade val="75000"/>
                    </a:srgbClr>
                  </a:buClr>
                  <a:buSzPct val="75000"/>
                  <a:buFont typeface="Wingdings 3"/>
                  <a:buChar char=""/>
                  <a:defRPr kumimoji="0" lang="en-US" sz="1600" kern="1200" smtClean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828800" indent="-182880" algn="l" rtl="0" eaLnBrk="1" latinLnBrk="0" hangingPunct="1">
                  <a:spcBef>
                    <a:spcPts val="300"/>
                  </a:spcBef>
                  <a:buClr>
                    <a:srgbClr val="727CA3">
                      <a:shade val="75000"/>
                    </a:srgbClr>
                  </a:buClr>
                  <a:buSzPct val="75000"/>
                  <a:buFont typeface="Wingdings 3"/>
                  <a:buChar char=""/>
                  <a:defRPr kumimoji="0" lang="en-US" sz="1400" kern="1200" smtClean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2011680" indent="-182880" algn="l" rtl="0" eaLnBrk="1" latinLnBrk="0" hangingPunct="1">
                  <a:spcBef>
                    <a:spcPts val="300"/>
                  </a:spcBef>
                  <a:buClr>
                    <a:prstClr val="white">
                      <a:shade val="50000"/>
                    </a:prstClr>
                  </a:buClr>
                  <a:buSzPct val="75000"/>
                  <a:buFont typeface="Wingdings 3"/>
                  <a:buChar char=""/>
                  <a:defRPr kumimoji="0" lang="en-US" sz="1400" kern="1200" smtClean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194560" indent="-182880" algn="l" rtl="0" eaLnBrk="1" latinLnBrk="0" hangingPunct="1">
                  <a:spcBef>
                    <a:spcPts val="300"/>
                  </a:spcBef>
                  <a:buClr>
                    <a:srgbClr val="9FB8CD"/>
                  </a:buClr>
                  <a:buSzPct val="75000"/>
                  <a:buFont typeface="Wingdings 3"/>
                  <a:buChar char=""/>
                  <a:defRPr kumimoji="0" lang="en-US" sz="1200" kern="1200" smtClean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r>
                  <a:rPr lang="en-US" sz="2400" dirty="0">
                    <a:solidFill>
                      <a:srgbClr val="008000"/>
                    </a:solidFill>
                    <a:latin typeface="FiraMono-Medium-Identity-H"/>
                  </a:rPr>
                  <a:t>def </a:t>
                </a:r>
                <a:r>
                  <a:rPr lang="en-US" sz="2400" dirty="0" err="1">
                    <a:solidFill>
                      <a:srgbClr val="0000FF"/>
                    </a:solidFill>
                    <a:latin typeface="FiraMono-Regular-Identity-H"/>
                  </a:rPr>
                  <a:t>linear_search</a:t>
                </a:r>
                <a:r>
                  <a:rPr lang="en-US" sz="2400" dirty="0">
                    <a:solidFill>
                      <a:srgbClr val="000000"/>
                    </a:solidFill>
                    <a:latin typeface="FiraMono-Regular-Identity-H"/>
                  </a:rPr>
                  <a:t>(</a:t>
                </a:r>
                <a14:m>
                  <m:oMath xmlns:m="http://schemas.openxmlformats.org/officeDocument/2006/math">
                    <m:r>
                      <a:rPr lang="en-US" sz="2400" i="1" dirty="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𝐴</m:t>
                    </m:r>
                    <m:r>
                      <a:rPr lang="en-US" sz="2400" i="1" dirty="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, </m:t>
                    </m:r>
                    <m:r>
                      <a:rPr lang="en-US" sz="2400" i="1" dirty="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𝑘</m:t>
                    </m:r>
                  </m:oMath>
                </a14:m>
                <a:r>
                  <a:rPr lang="en-US" sz="2400" dirty="0">
                    <a:solidFill>
                      <a:srgbClr val="000000"/>
                    </a:solidFill>
                    <a:latin typeface="FiraMono-Regular-Identity-H"/>
                  </a:rPr>
                  <a:t>):</a:t>
                </a:r>
              </a:p>
              <a:p>
                <a:pPr marL="0" indent="0">
                  <a:buNone/>
                </a:pPr>
                <a:r>
                  <a:rPr lang="it-IT" sz="2400" dirty="0">
                    <a:solidFill>
                      <a:srgbClr val="008000"/>
                    </a:solidFill>
                    <a:latin typeface="FiraMono-Medium-Identity-H"/>
                  </a:rPr>
                  <a:t>	for </a:t>
                </a:r>
                <a14:m>
                  <m:oMath xmlns:m="http://schemas.openxmlformats.org/officeDocument/2006/math">
                    <m:r>
                      <a:rPr lang="it-IT" sz="2400" i="1" dirty="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𝑖</m:t>
                    </m:r>
                    <m:r>
                      <a:rPr lang="it-IT" sz="2400" i="1" dirty="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, </m:t>
                    </m:r>
                    <m:r>
                      <a:rPr lang="it-IT" sz="2400" i="1" dirty="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𝑥</m:t>
                    </m:r>
                    <m:r>
                      <a:rPr lang="it-IT" sz="2400" i="1" dirty="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it-IT" sz="2400" dirty="0">
                    <a:solidFill>
                      <a:srgbClr val="AC21FF"/>
                    </a:solidFill>
                    <a:latin typeface="FiraMono-Medium-Identity-H"/>
                  </a:rPr>
                  <a:t>in </a:t>
                </a:r>
                <a:r>
                  <a:rPr lang="it-IT" sz="2400" dirty="0">
                    <a:solidFill>
                      <a:srgbClr val="008000"/>
                    </a:solidFill>
                    <a:latin typeface="FiraMono-Regular-Identity-H"/>
                  </a:rPr>
                  <a:t>enumerate</a:t>
                </a:r>
                <a:r>
                  <a:rPr lang="it-IT" sz="2400" dirty="0">
                    <a:solidFill>
                      <a:srgbClr val="000000"/>
                    </a:solidFill>
                    <a:latin typeface="FiraMono-Regular-Identity-H"/>
                  </a:rPr>
                  <a:t>(</a:t>
                </a:r>
                <a14:m>
                  <m:oMath xmlns:m="http://schemas.openxmlformats.org/officeDocument/2006/math">
                    <m:r>
                      <a:rPr lang="it-IT" sz="2400" i="1" dirty="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𝐴</m:t>
                    </m:r>
                  </m:oMath>
                </a14:m>
                <a:r>
                  <a:rPr lang="it-IT" sz="2400" dirty="0">
                    <a:solidFill>
                      <a:srgbClr val="000000"/>
                    </a:solidFill>
                    <a:latin typeface="FiraMono-Regular-Identity-H"/>
                  </a:rPr>
                  <a:t>):</a:t>
                </a:r>
              </a:p>
              <a:p>
                <a:pPr marL="0" indent="0">
                  <a:buNone/>
                </a:pPr>
                <a:r>
                  <a:rPr lang="en-US" sz="2400" dirty="0">
                    <a:solidFill>
                      <a:srgbClr val="008000"/>
                    </a:solidFill>
                    <a:latin typeface="FiraMono-Medium-Identity-H"/>
                  </a:rPr>
                  <a:t>	        if </a:t>
                </a:r>
                <a14:m>
                  <m:oMath xmlns:m="http://schemas.openxmlformats.org/officeDocument/2006/math">
                    <m:r>
                      <a:rPr lang="en-US" sz="2400" i="1" dirty="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400" i="1" dirty="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 == </m:t>
                    </m:r>
                    <m:r>
                      <a:rPr lang="en-US" sz="2400" i="1" dirty="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𝑘</m:t>
                    </m:r>
                  </m:oMath>
                </a14:m>
                <a:r>
                  <a:rPr lang="en-US" sz="2400" dirty="0">
                    <a:solidFill>
                      <a:srgbClr val="000000"/>
                    </a:solidFill>
                    <a:latin typeface="FiraMono-Regular-Identity-H"/>
                  </a:rPr>
                  <a:t>:</a:t>
                </a:r>
              </a:p>
              <a:p>
                <a:pPr marL="0" indent="0">
                  <a:buNone/>
                </a:pPr>
                <a:r>
                  <a:rPr lang="en-US" sz="2400" dirty="0">
                    <a:solidFill>
                      <a:srgbClr val="008000"/>
                    </a:solidFill>
                    <a:latin typeface="FiraMono-Medium-Identity-H"/>
                  </a:rPr>
                  <a:t>		    return </a:t>
                </a:r>
                <a14:m>
                  <m:oMath xmlns:m="http://schemas.openxmlformats.org/officeDocument/2006/math">
                    <m:r>
                      <a:rPr lang="en-US" sz="2400" i="1" dirty="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𝑖</m:t>
                    </m:r>
                  </m:oMath>
                </a14:m>
                <a:endParaRPr lang="en-US" sz="2400" dirty="0">
                  <a:solidFill>
                    <a:srgbClr val="000000"/>
                  </a:solidFill>
                  <a:latin typeface="FiraMono-Regular-Identity-H"/>
                </a:endParaRPr>
              </a:p>
              <a:p>
                <a:pPr marL="0" indent="0">
                  <a:buNone/>
                </a:pPr>
                <a:r>
                  <a:rPr lang="en-US" sz="2400" dirty="0">
                    <a:solidFill>
                      <a:srgbClr val="008000"/>
                    </a:solidFill>
                    <a:latin typeface="FiraMono-Medium-Identity-H"/>
                  </a:rPr>
                  <a:t>	return None</a:t>
                </a:r>
                <a:endParaRPr lang="en-US" sz="3200" dirty="0"/>
              </a:p>
            </p:txBody>
          </p:sp>
        </mc:Choice>
        <mc:Fallback xmlns="">
          <p:sp>
            <p:nvSpPr>
              <p:cNvPr id="4" name="Content Placeholder 2">
                <a:extLst>
                  <a:ext uri="{FF2B5EF4-FFF2-40B4-BE49-F238E27FC236}">
                    <a16:creationId xmlns:a16="http://schemas.microsoft.com/office/drawing/2014/main" id="{E57926F7-9D7C-4BCC-BD1D-B3234E49121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6858000" y="3048000"/>
                <a:ext cx="4191000" cy="2285999"/>
              </a:xfrm>
              <a:prstGeom prst="rect">
                <a:avLst/>
              </a:prstGeom>
              <a:blipFill>
                <a:blip r:embed="rId3"/>
                <a:stretch>
                  <a:fillRect l="-2026" t="-1852" b="-2910"/>
                </a:stretch>
              </a:blipFill>
              <a:ln w="1905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462396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4AD14C-6D94-4048-8030-AF3B00C6AD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1200" y="1676400"/>
            <a:ext cx="8229600" cy="990600"/>
          </a:xfrm>
        </p:spPr>
        <p:txBody>
          <a:bodyPr/>
          <a:lstStyle/>
          <a:p>
            <a:pPr algn="ctr"/>
            <a:r>
              <a:rPr lang="en-US" sz="3600" dirty="0"/>
              <a:t>FIN</a:t>
            </a:r>
          </a:p>
        </p:txBody>
      </p:sp>
    </p:spTree>
    <p:extLst>
      <p:ext uri="{BB962C8B-B14F-4D97-AF65-F5344CB8AC3E}">
        <p14:creationId xmlns:p14="http://schemas.microsoft.com/office/powerpoint/2010/main" val="5370834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3F6649-5A64-45D6-A6CA-8E8A3A6B0C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Previously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494781-9569-4BCE-B3A3-2C8EB0F996BF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Worst-case and best-case time complexity analysis</a:t>
            </a:r>
          </a:p>
          <a:p>
            <a:pPr lvl="1"/>
            <a:r>
              <a:rPr lang="en-US" dirty="0"/>
              <a:t>Worst-case time complexity analysis</a:t>
            </a:r>
          </a:p>
          <a:p>
            <a:pPr lvl="2"/>
            <a:r>
              <a:rPr lang="en-US" dirty="0"/>
              <a:t>Most commonly used. Guarantees performance even in the worst case</a:t>
            </a:r>
          </a:p>
          <a:p>
            <a:r>
              <a:rPr lang="en-US" dirty="0"/>
              <a:t>However, both worst- and best-case time can be caused by just some specific input </a:t>
            </a:r>
          </a:p>
          <a:p>
            <a:endParaRPr lang="en-US" dirty="0"/>
          </a:p>
          <a:p>
            <a:r>
              <a:rPr lang="en-US" dirty="0"/>
              <a:t>How about average time complexity</a:t>
            </a:r>
          </a:p>
          <a:p>
            <a:pPr lvl="1"/>
            <a:r>
              <a:rPr lang="en-US" dirty="0"/>
              <a:t>Intuitively measures how the algorithm works on a typical input? </a:t>
            </a:r>
          </a:p>
        </p:txBody>
      </p:sp>
    </p:spTree>
    <p:extLst>
      <p:ext uri="{BB962C8B-B14F-4D97-AF65-F5344CB8AC3E}">
        <p14:creationId xmlns:p14="http://schemas.microsoft.com/office/powerpoint/2010/main" val="27505058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E0AA98-B94F-46E0-80B1-69C9252DA3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Expected Analysis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D404C7-F6B5-4B3B-8C5D-33909694E738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altLang="en-US" dirty="0"/>
              <a:t>Probabilistic method:</a:t>
            </a:r>
          </a:p>
          <a:p>
            <a:pPr lvl="1"/>
            <a:r>
              <a:rPr lang="en-US" altLang="en-US" dirty="0"/>
              <a:t>Given a distribution for all possible inputs</a:t>
            </a:r>
          </a:p>
          <a:p>
            <a:pPr lvl="1"/>
            <a:r>
              <a:rPr lang="en-US" altLang="en-US" dirty="0"/>
              <a:t>Derive expected time based on distribution</a:t>
            </a:r>
          </a:p>
          <a:p>
            <a:pPr lvl="1"/>
            <a:endParaRPr lang="en-US" altLang="en-US" dirty="0"/>
          </a:p>
          <a:p>
            <a:r>
              <a:rPr lang="en-US" altLang="en-US" dirty="0"/>
              <a:t>Randomized algorithm:</a:t>
            </a:r>
          </a:p>
          <a:p>
            <a:pPr lvl="1"/>
            <a:r>
              <a:rPr lang="en-US" altLang="en-US" dirty="0"/>
              <a:t>Add randomness in the algorithm</a:t>
            </a:r>
          </a:p>
          <a:p>
            <a:pPr lvl="1"/>
            <a:r>
              <a:rPr lang="en-US" altLang="en-US" dirty="0"/>
              <a:t>Analyze the expected behavior of the algorithm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54247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053A7E-1519-4885-AAC9-AF4BED151F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simple example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454162-9195-4D11-8BDC-3F5AE93A24C1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981200" y="3870961"/>
            <a:ext cx="8229600" cy="2285999"/>
          </a:xfrm>
        </p:spPr>
        <p:txBody>
          <a:bodyPr/>
          <a:lstStyle/>
          <a:p>
            <a:r>
              <a:rPr lang="en-US" sz="2400" dirty="0"/>
              <a:t>What is worst case time complexity?</a:t>
            </a:r>
          </a:p>
          <a:p>
            <a:endParaRPr lang="en-US" sz="2400" dirty="0"/>
          </a:p>
          <a:p>
            <a:r>
              <a:rPr lang="en-US" sz="2400" dirty="0"/>
              <a:t>What is expected / average time complexity? </a:t>
            </a:r>
          </a:p>
          <a:p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Content Placeholder 2">
                <a:extLst>
                  <a:ext uri="{FF2B5EF4-FFF2-40B4-BE49-F238E27FC236}">
                    <a16:creationId xmlns:a16="http://schemas.microsoft.com/office/drawing/2014/main" id="{3B5AEE52-FA29-4C47-8831-91D76CF587B5}"/>
                  </a:ext>
                </a:extLst>
              </p:cNvPr>
              <p:cNvSpPr txBox="1">
                <a:spLocks/>
              </p:cNvSpPr>
              <p:nvPr/>
            </p:nvSpPr>
            <p:spPr bwMode="auto">
              <a:xfrm>
                <a:off x="3733800" y="1295401"/>
                <a:ext cx="4191000" cy="2285999"/>
              </a:xfrm>
              <a:prstGeom prst="rect">
                <a:avLst/>
              </a:prstGeom>
              <a:noFill/>
              <a:ln w="1905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lvl1pPr marL="273050" indent="-273050" algn="l" rtl="0" eaLnBrk="0" fontAlgn="base" hangingPunct="0">
                  <a:spcBef>
                    <a:spcPts val="600"/>
                  </a:spcBef>
                  <a:spcAft>
                    <a:spcPct val="0"/>
                  </a:spcAft>
                  <a:buClr>
                    <a:schemeClr val="accent1"/>
                  </a:buClr>
                  <a:buSzPct val="76000"/>
                  <a:buFont typeface="Wingdings 3" pitchFamily="18" charset="2"/>
                  <a:buChar char=""/>
                  <a:defRPr sz="2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547688" indent="-273050" algn="l" rtl="0" eaLnBrk="0" fontAlgn="base" hangingPunct="0">
                  <a:spcBef>
                    <a:spcPts val="500"/>
                  </a:spcBef>
                  <a:spcAft>
                    <a:spcPct val="0"/>
                  </a:spcAft>
                  <a:buClr>
                    <a:schemeClr val="accent2"/>
                  </a:buClr>
                  <a:buSzPct val="76000"/>
                  <a:buFont typeface="Wingdings 3" pitchFamily="18" charset="2"/>
                  <a:buChar char=""/>
                  <a:defRPr sz="2300" kern="120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2pPr>
                <a:lvl3pPr marL="822325" indent="-228600" algn="l" rtl="0" eaLnBrk="0" fontAlgn="base" hangingPunct="0">
                  <a:spcBef>
                    <a:spcPts val="500"/>
                  </a:spcBef>
                  <a:spcAft>
                    <a:spcPct val="0"/>
                  </a:spcAft>
                  <a:buClr>
                    <a:srgbClr val="BCBCBC"/>
                  </a:buClr>
                  <a:buSzPct val="76000"/>
                  <a:buFont typeface="Wingdings 3" pitchFamily="18" charset="2"/>
                  <a:buChar char="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096963" indent="-228600" algn="l" rtl="0" eaLnBrk="0" fontAlgn="base" hangingPunct="0">
                  <a:spcBef>
                    <a:spcPts val="400"/>
                  </a:spcBef>
                  <a:spcAft>
                    <a:spcPct val="0"/>
                  </a:spcAft>
                  <a:buClr>
                    <a:srgbClr val="8BA2B4"/>
                  </a:buClr>
                  <a:buSzPct val="70000"/>
                  <a:buFont typeface="Wingdings" pitchFamily="2" charset="2"/>
                  <a:buChar char="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371600" indent="-228600" algn="l" rtl="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itchFamily="2" charset="2"/>
                  <a:buChar char="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645920" indent="-182880" algn="l" rtl="0" eaLnBrk="1" latinLnBrk="0" hangingPunct="1">
                  <a:spcBef>
                    <a:spcPts val="300"/>
                  </a:spcBef>
                  <a:buClr>
                    <a:srgbClr val="9FB8CD">
                      <a:shade val="75000"/>
                    </a:srgbClr>
                  </a:buClr>
                  <a:buSzPct val="75000"/>
                  <a:buFont typeface="Wingdings 3"/>
                  <a:buChar char=""/>
                  <a:defRPr kumimoji="0" lang="en-US" sz="1600" kern="1200" smtClean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828800" indent="-182880" algn="l" rtl="0" eaLnBrk="1" latinLnBrk="0" hangingPunct="1">
                  <a:spcBef>
                    <a:spcPts val="300"/>
                  </a:spcBef>
                  <a:buClr>
                    <a:srgbClr val="727CA3">
                      <a:shade val="75000"/>
                    </a:srgbClr>
                  </a:buClr>
                  <a:buSzPct val="75000"/>
                  <a:buFont typeface="Wingdings 3"/>
                  <a:buChar char=""/>
                  <a:defRPr kumimoji="0" lang="en-US" sz="1400" kern="1200" smtClean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2011680" indent="-182880" algn="l" rtl="0" eaLnBrk="1" latinLnBrk="0" hangingPunct="1">
                  <a:spcBef>
                    <a:spcPts val="300"/>
                  </a:spcBef>
                  <a:buClr>
                    <a:prstClr val="white">
                      <a:shade val="50000"/>
                    </a:prstClr>
                  </a:buClr>
                  <a:buSzPct val="75000"/>
                  <a:buFont typeface="Wingdings 3"/>
                  <a:buChar char=""/>
                  <a:defRPr kumimoji="0" lang="en-US" sz="1400" kern="1200" smtClean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194560" indent="-182880" algn="l" rtl="0" eaLnBrk="1" latinLnBrk="0" hangingPunct="1">
                  <a:spcBef>
                    <a:spcPts val="300"/>
                  </a:spcBef>
                  <a:buClr>
                    <a:srgbClr val="9FB8CD"/>
                  </a:buClr>
                  <a:buSzPct val="75000"/>
                  <a:buFont typeface="Wingdings 3"/>
                  <a:buChar char=""/>
                  <a:defRPr kumimoji="0" lang="en-US" sz="1200" kern="1200" smtClean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r>
                  <a:rPr lang="en-US" sz="2400" dirty="0">
                    <a:solidFill>
                      <a:srgbClr val="008000"/>
                    </a:solidFill>
                    <a:latin typeface="FiraMono-Medium-Identity-H"/>
                  </a:rPr>
                  <a:t>def </a:t>
                </a:r>
                <a:r>
                  <a:rPr lang="en-US" sz="2400" dirty="0" err="1">
                    <a:solidFill>
                      <a:srgbClr val="0000FF"/>
                    </a:solidFill>
                    <a:latin typeface="FiraMono-Regular-Identity-H"/>
                  </a:rPr>
                  <a:t>linear_search</a:t>
                </a:r>
                <a:r>
                  <a:rPr lang="en-US" sz="2400" dirty="0">
                    <a:solidFill>
                      <a:srgbClr val="000000"/>
                    </a:solidFill>
                    <a:latin typeface="FiraMono-Regular-Identity-H"/>
                  </a:rPr>
                  <a:t>(</a:t>
                </a:r>
                <a14:m>
                  <m:oMath xmlns:m="http://schemas.openxmlformats.org/officeDocument/2006/math">
                    <m:r>
                      <a:rPr lang="en-US" sz="2400" i="1" dirty="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𝐴</m:t>
                    </m:r>
                    <m:r>
                      <a:rPr lang="en-US" sz="2400" i="1" dirty="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, </m:t>
                    </m:r>
                    <m:r>
                      <a:rPr lang="en-US" sz="2400" i="1" dirty="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𝑘</m:t>
                    </m:r>
                  </m:oMath>
                </a14:m>
                <a:r>
                  <a:rPr lang="en-US" sz="2400" dirty="0">
                    <a:solidFill>
                      <a:srgbClr val="000000"/>
                    </a:solidFill>
                    <a:latin typeface="FiraMono-Regular-Identity-H"/>
                  </a:rPr>
                  <a:t>):</a:t>
                </a:r>
              </a:p>
              <a:p>
                <a:pPr marL="0" indent="0">
                  <a:buNone/>
                </a:pPr>
                <a:r>
                  <a:rPr lang="it-IT" sz="2400" dirty="0">
                    <a:solidFill>
                      <a:srgbClr val="008000"/>
                    </a:solidFill>
                    <a:latin typeface="FiraMono-Medium-Identity-H"/>
                  </a:rPr>
                  <a:t>	for </a:t>
                </a:r>
                <a14:m>
                  <m:oMath xmlns:m="http://schemas.openxmlformats.org/officeDocument/2006/math">
                    <m:r>
                      <a:rPr lang="it-IT" sz="2400" i="1" dirty="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𝑖</m:t>
                    </m:r>
                    <m:r>
                      <a:rPr lang="it-IT" sz="2400" i="1" dirty="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, </m:t>
                    </m:r>
                    <m:r>
                      <a:rPr lang="it-IT" sz="2400" i="1" dirty="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𝑥</m:t>
                    </m:r>
                    <m:r>
                      <a:rPr lang="it-IT" sz="2400" i="1" dirty="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it-IT" sz="2400" dirty="0">
                    <a:solidFill>
                      <a:srgbClr val="AC21FF"/>
                    </a:solidFill>
                    <a:latin typeface="FiraMono-Medium-Identity-H"/>
                  </a:rPr>
                  <a:t>in </a:t>
                </a:r>
                <a:r>
                  <a:rPr lang="it-IT" sz="2400" dirty="0">
                    <a:solidFill>
                      <a:srgbClr val="008000"/>
                    </a:solidFill>
                    <a:latin typeface="FiraMono-Regular-Identity-H"/>
                  </a:rPr>
                  <a:t>enumerate</a:t>
                </a:r>
                <a:r>
                  <a:rPr lang="it-IT" sz="2400" dirty="0">
                    <a:solidFill>
                      <a:srgbClr val="000000"/>
                    </a:solidFill>
                    <a:latin typeface="FiraMono-Regular-Identity-H"/>
                  </a:rPr>
                  <a:t>(</a:t>
                </a:r>
                <a14:m>
                  <m:oMath xmlns:m="http://schemas.openxmlformats.org/officeDocument/2006/math">
                    <m:r>
                      <a:rPr lang="it-IT" sz="2400" i="1" dirty="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𝐴</m:t>
                    </m:r>
                  </m:oMath>
                </a14:m>
                <a:r>
                  <a:rPr lang="it-IT" sz="2400" dirty="0">
                    <a:solidFill>
                      <a:srgbClr val="000000"/>
                    </a:solidFill>
                    <a:latin typeface="FiraMono-Regular-Identity-H"/>
                  </a:rPr>
                  <a:t>):</a:t>
                </a:r>
              </a:p>
              <a:p>
                <a:pPr marL="0" indent="0">
                  <a:buNone/>
                </a:pPr>
                <a:r>
                  <a:rPr lang="en-US" sz="2400" dirty="0">
                    <a:solidFill>
                      <a:srgbClr val="008000"/>
                    </a:solidFill>
                    <a:latin typeface="FiraMono-Medium-Identity-H"/>
                  </a:rPr>
                  <a:t>	        if </a:t>
                </a:r>
                <a14:m>
                  <m:oMath xmlns:m="http://schemas.openxmlformats.org/officeDocument/2006/math">
                    <m:r>
                      <a:rPr lang="en-US" sz="2400" i="1" dirty="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400" i="1" dirty="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 == </m:t>
                    </m:r>
                    <m:r>
                      <a:rPr lang="en-US" sz="2400" i="1" dirty="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𝑘</m:t>
                    </m:r>
                  </m:oMath>
                </a14:m>
                <a:r>
                  <a:rPr lang="en-US" sz="2400" dirty="0">
                    <a:solidFill>
                      <a:srgbClr val="000000"/>
                    </a:solidFill>
                    <a:latin typeface="FiraMono-Regular-Identity-H"/>
                  </a:rPr>
                  <a:t>:</a:t>
                </a:r>
              </a:p>
              <a:p>
                <a:pPr marL="0" indent="0">
                  <a:buNone/>
                </a:pPr>
                <a:r>
                  <a:rPr lang="en-US" sz="2400" dirty="0">
                    <a:solidFill>
                      <a:srgbClr val="008000"/>
                    </a:solidFill>
                    <a:latin typeface="FiraMono-Medium-Identity-H"/>
                  </a:rPr>
                  <a:t>		    return </a:t>
                </a:r>
                <a14:m>
                  <m:oMath xmlns:m="http://schemas.openxmlformats.org/officeDocument/2006/math">
                    <m:r>
                      <a:rPr lang="en-US" sz="2400" i="1" dirty="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𝑖</m:t>
                    </m:r>
                  </m:oMath>
                </a14:m>
                <a:endParaRPr lang="en-US" sz="2400" dirty="0">
                  <a:solidFill>
                    <a:srgbClr val="000000"/>
                  </a:solidFill>
                  <a:latin typeface="FiraMono-Regular-Identity-H"/>
                </a:endParaRPr>
              </a:p>
              <a:p>
                <a:pPr marL="0" indent="0">
                  <a:buNone/>
                </a:pPr>
                <a:r>
                  <a:rPr lang="en-US" sz="2400" dirty="0">
                    <a:solidFill>
                      <a:srgbClr val="008000"/>
                    </a:solidFill>
                    <a:latin typeface="FiraMono-Medium-Identity-H"/>
                  </a:rPr>
                  <a:t>	return None</a:t>
                </a:r>
                <a:endParaRPr lang="en-US" sz="3200" dirty="0"/>
              </a:p>
            </p:txBody>
          </p:sp>
        </mc:Choice>
        <mc:Fallback xmlns="">
          <p:sp>
            <p:nvSpPr>
              <p:cNvPr id="4" name="Content Placeholder 2">
                <a:extLst>
                  <a:ext uri="{FF2B5EF4-FFF2-40B4-BE49-F238E27FC236}">
                    <a16:creationId xmlns:a16="http://schemas.microsoft.com/office/drawing/2014/main" id="{3B5AEE52-FA29-4C47-8831-91D76CF587B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733800" y="1295401"/>
                <a:ext cx="4191000" cy="2285999"/>
              </a:xfrm>
              <a:prstGeom prst="rect">
                <a:avLst/>
              </a:prstGeom>
              <a:blipFill>
                <a:blip r:embed="rId2"/>
                <a:stretch>
                  <a:fillRect l="-2174" t="-1852" b="-2646"/>
                </a:stretch>
              </a:blipFill>
              <a:ln w="1905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9564135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83969F-7B72-4388-AB50-784EBC326A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Expected Running Time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BEADF0E3-1DB0-4968-9C2E-E851AAEECE25}"/>
                  </a:ext>
                </a:extLst>
              </p:cNvPr>
              <p:cNvSpPr>
                <a:spLocks noGrp="1"/>
              </p:cNvSpPr>
              <p:nvPr>
                <p:ph sz="quarter" idx="1"/>
              </p:nvPr>
            </p:nvSpPr>
            <p:spPr/>
            <p:txBody>
              <a:bodyPr/>
              <a:lstStyle/>
              <a:p>
                <a:r>
                  <a:rPr lang="en-US" dirty="0"/>
                  <a:t>Expected / average running time</a:t>
                </a:r>
              </a:p>
              <a:p>
                <a:pPr lvl="1"/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𝐸𝑇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/>
                          </a:rPr>
                          <m:t>𝑛</m:t>
                        </m:r>
                      </m:e>
                    </m:d>
                    <m:r>
                      <a:rPr lang="en-US" b="0" i="1" smtClean="0">
                        <a:latin typeface="Cambria Math"/>
                      </a:rPr>
                      <m:t>=</m:t>
                    </m:r>
                    <m:nary>
                      <m:naryPr>
                        <m:chr m:val="∑"/>
                        <m:supHide m:val="on"/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a:rPr lang="en-US" b="0" i="1" smtClean="0">
                            <a:latin typeface="Cambria Math"/>
                          </a:rPr>
                          <m:t>𝐼</m:t>
                        </m:r>
                      </m:sub>
                      <m:sup/>
                      <m:e>
                        <m:func>
                          <m:func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 b="0" i="0" smtClean="0">
                                <a:latin typeface="Cambria Math"/>
                              </a:rPr>
                              <m:t>Pr</m:t>
                            </m:r>
                          </m:fName>
                          <m:e>
                            <m:d>
                              <m:dPr>
                                <m:ctrlP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b="0" i="1" smtClean="0">
                                    <a:latin typeface="Cambria Math"/>
                                  </a:rPr>
                                  <m:t>𝐼</m:t>
                                </m:r>
                              </m:e>
                            </m:d>
                          </m:e>
                        </m:func>
                        <m:r>
                          <a:rPr lang="en-US" b="0" i="1" smtClean="0">
                            <a:latin typeface="Cambria Math"/>
                          </a:rPr>
                          <m:t>𝑡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𝑖𝑚𝑒</m:t>
                        </m:r>
                        <m:d>
                          <m:d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latin typeface="Cambria Math"/>
                              </a:rPr>
                              <m:t>𝐼</m:t>
                            </m:r>
                          </m:e>
                        </m:d>
                      </m:e>
                    </m:nary>
                  </m:oMath>
                </a14:m>
                <a:endParaRPr lang="en-US" b="0" dirty="0"/>
              </a:p>
              <a:p>
                <a:pPr lvl="1"/>
                <a14:m>
                  <m:oMath xmlns:m="http://schemas.openxmlformats.org/officeDocument/2006/math">
                    <m:func>
                      <m:func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/>
                          </a:rPr>
                          <m:t>Pr</m:t>
                        </m:r>
                      </m:fName>
                      <m:e>
                        <m:d>
                          <m:d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latin typeface="Cambria Math"/>
                              </a:rPr>
                              <m:t>𝐼</m:t>
                            </m:r>
                          </m:e>
                        </m:d>
                      </m:e>
                    </m:func>
                    <m:r>
                      <a:rPr lang="en-US" b="0" i="1" smtClean="0">
                        <a:latin typeface="Cambria Math"/>
                      </a:rPr>
                      <m:t> </m:t>
                    </m:r>
                  </m:oMath>
                </a14:m>
                <a:r>
                  <a:rPr lang="en-US" dirty="0"/>
                  <a:t>= probability of input type </a:t>
                </a:r>
                <a:r>
                  <a:rPr lang="en-US" i="1" dirty="0"/>
                  <a:t>I</a:t>
                </a:r>
              </a:p>
              <a:p>
                <a:pPr lvl="1"/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𝑡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𝑖𝑚𝑒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/>
                          </a:rPr>
                          <m:t>𝐼</m:t>
                        </m:r>
                      </m:e>
                    </m:d>
                  </m:oMath>
                </a14:m>
                <a:r>
                  <a:rPr lang="en-US" dirty="0"/>
                  <a:t> = running time given input type </a:t>
                </a:r>
                <a:r>
                  <a:rPr lang="en-US" i="1" dirty="0"/>
                  <a:t>I</a:t>
                </a:r>
              </a:p>
              <a:p>
                <a:pPr lvl="1"/>
                <a:endParaRPr lang="en-US" dirty="0"/>
              </a:p>
              <a:p>
                <a:r>
                  <a:rPr lang="en-US" dirty="0"/>
                  <a:t>To analyze, </a:t>
                </a:r>
                <a:r>
                  <a:rPr lang="en-US" b="1" dirty="0">
                    <a:solidFill>
                      <a:srgbClr val="700000"/>
                    </a:solidFill>
                  </a:rPr>
                  <a:t>need to assume </a:t>
                </a:r>
                <a:r>
                  <a:rPr lang="en-US" dirty="0"/>
                  <a:t>a probabilistic distribution for all inputs</a:t>
                </a:r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BEADF0E3-1DB0-4968-9C2E-E851AAEECE25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blipFill>
                <a:blip r:embed="rId2"/>
                <a:stretch>
                  <a:fillRect l="-667" t="-222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4360061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6929F6-6CF5-4CE1-A5A5-5A18F595ED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Linear-search algorithm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CCD3996C-7493-437C-8F76-95E003119B98}"/>
                  </a:ext>
                </a:extLst>
              </p:cNvPr>
              <p:cNvSpPr>
                <a:spLocks noGrp="1"/>
              </p:cNvSpPr>
              <p:nvPr>
                <p:ph sz="quarter" idx="1"/>
              </p:nvPr>
            </p:nvSpPr>
            <p:spPr/>
            <p:txBody>
              <a:bodyPr/>
              <a:lstStyle/>
              <a:p>
                <a:r>
                  <a:rPr lang="en-US" sz="2400" dirty="0"/>
                  <a:t>Expected running time </a:t>
                </a:r>
                <a:r>
                  <a:rPr lang="en-US" dirty="0"/>
                  <a:t>= 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2200">
                          <a:latin typeface="Cambria Math"/>
                        </a:rPr>
                        <m:t>Pr</m:t>
                      </m:r>
                      <m:d>
                        <m:dPr>
                          <m:ctrlPr>
                            <a:rPr lang="en-US" sz="22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m:rPr>
                              <m:sty m:val="p"/>
                            </m:rPr>
                            <a:rPr lang="en-US" sz="2200">
                              <a:latin typeface="Cambria Math"/>
                            </a:rPr>
                            <m:t>K</m:t>
                          </m:r>
                          <m:r>
                            <a:rPr lang="en-US" sz="2200">
                              <a:latin typeface="Cambria Math"/>
                            </a:rPr>
                            <m:t> </m:t>
                          </m:r>
                          <m:r>
                            <a:rPr lang="en-US" sz="2200" i="1">
                              <a:latin typeface="Cambria Math"/>
                            </a:rPr>
                            <m:t>∉</m:t>
                          </m:r>
                          <m:r>
                            <m:rPr>
                              <m:sty m:val="p"/>
                            </m:rPr>
                            <a:rPr lang="en-US" sz="2200">
                              <a:latin typeface="Cambria Math"/>
                            </a:rPr>
                            <m:t>A</m:t>
                          </m:r>
                        </m:e>
                      </m:d>
                      <m:r>
                        <m:rPr>
                          <m:sty m:val="p"/>
                        </m:rPr>
                        <a:rPr lang="en-US" sz="2200">
                          <a:latin typeface="Cambria Math"/>
                        </a:rPr>
                        <m:t>t</m:t>
                      </m:r>
                      <m:r>
                        <m:rPr>
                          <m:sty m:val="p"/>
                        </m:rPr>
                        <a:rPr lang="en-US" sz="2200">
                          <a:latin typeface="Cambria Math" panose="02040503050406030204" pitchFamily="18" charset="0"/>
                        </a:rPr>
                        <m:t>ime</m:t>
                      </m:r>
                      <m:d>
                        <m:dPr>
                          <m:ctrlPr>
                            <a:rPr lang="en-US" sz="22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m:rPr>
                              <m:sty m:val="p"/>
                            </m:rPr>
                            <a:rPr lang="en-US" sz="2200">
                              <a:latin typeface="Cambria Math"/>
                            </a:rPr>
                            <m:t>K</m:t>
                          </m:r>
                          <m:r>
                            <a:rPr lang="en-US" sz="2200" i="1">
                              <a:latin typeface="Cambria Math"/>
                            </a:rPr>
                            <m:t>∉</m:t>
                          </m:r>
                          <m:r>
                            <m:rPr>
                              <m:sty m:val="p"/>
                            </m:rPr>
                            <a:rPr lang="en-US" sz="2200">
                              <a:latin typeface="Cambria Math"/>
                            </a:rPr>
                            <m:t>A</m:t>
                          </m:r>
                        </m:e>
                      </m:d>
                      <m:r>
                        <a:rPr lang="en-US" sz="2200">
                          <a:latin typeface="Cambria Math"/>
                        </a:rPr>
                        <m:t>+ </m:t>
                      </m:r>
                      <m:nary>
                        <m:naryPr>
                          <m:chr m:val="∑"/>
                          <m:ctrlPr>
                            <a:rPr lang="en-US" sz="2200" i="1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a:rPr lang="en-US" sz="2200" i="1">
                              <a:latin typeface="Cambria Math"/>
                            </a:rPr>
                            <m:t>𝑖</m:t>
                          </m:r>
                          <m:r>
                            <a:rPr lang="en-US" sz="2200" i="1">
                              <a:latin typeface="Cambria Math"/>
                            </a:rPr>
                            <m:t>=1</m:t>
                          </m:r>
                        </m:sub>
                        <m:sup>
                          <m:r>
                            <a:rPr lang="en-US" sz="2200" i="1">
                              <a:latin typeface="Cambria Math"/>
                            </a:rPr>
                            <m:t>𝑛</m:t>
                          </m:r>
                        </m:sup>
                        <m:e>
                          <m:func>
                            <m:funcPr>
                              <m:ctrlPr>
                                <a:rPr lang="en-US" sz="2200" i="1"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 sz="2200">
                                  <a:latin typeface="Cambria Math"/>
                                </a:rPr>
                                <m:t>Pr</m:t>
                              </m:r>
                            </m:fName>
                            <m:e>
                              <m:d>
                                <m:dPr>
                                  <m:ctrlPr>
                                    <a:rPr lang="en-US" sz="22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200" i="1">
                                      <a:latin typeface="Cambria Math"/>
                                    </a:rPr>
                                    <m:t>𝐴</m:t>
                                  </m:r>
                                  <m:d>
                                    <m:dPr>
                                      <m:begChr m:val="["/>
                                      <m:endChr m:val="]"/>
                                      <m:ctrlPr>
                                        <a:rPr lang="en-US" sz="22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sz="2200" i="1">
                                          <a:latin typeface="Cambria Math"/>
                                        </a:rPr>
                                        <m:t>𝑖</m:t>
                                      </m:r>
                                    </m:e>
                                  </m:d>
                                  <m:r>
                                    <a:rPr lang="en-US" sz="2200" i="1">
                                      <a:latin typeface="Cambria Math"/>
                                    </a:rPr>
                                    <m:t>=</m:t>
                                  </m:r>
                                  <m:r>
                                    <a:rPr lang="en-US" sz="2200" i="1">
                                      <a:latin typeface="Cambria Math"/>
                                    </a:rPr>
                                    <m:t>𝐾</m:t>
                                  </m:r>
                                </m:e>
                              </m:d>
                            </m:e>
                          </m:func>
                          <m:r>
                            <a:rPr lang="en-US" sz="2200" i="1">
                              <a:latin typeface="Cambria Math"/>
                            </a:rPr>
                            <m:t>𝑡</m:t>
                          </m:r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𝑖𝑚𝑒</m:t>
                          </m:r>
                          <m:d>
                            <m:dPr>
                              <m:ctrlPr>
                                <a:rPr lang="en-US" sz="22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200" i="1">
                                  <a:latin typeface="Cambria Math"/>
                                </a:rPr>
                                <m:t>𝐴</m:t>
                              </m:r>
                              <m:d>
                                <m:dPr>
                                  <m:begChr m:val="["/>
                                  <m:endChr m:val="]"/>
                                  <m:ctrlPr>
                                    <a:rPr lang="en-US" sz="22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200" i="1">
                                      <a:latin typeface="Cambria Math"/>
                                    </a:rPr>
                                    <m:t>𝑖</m:t>
                                  </m:r>
                                </m:e>
                              </m:d>
                              <m:r>
                                <a:rPr lang="en-US" sz="2200" i="1">
                                  <a:latin typeface="Cambria Math"/>
                                </a:rPr>
                                <m:t>=</m:t>
                              </m:r>
                              <m:r>
                                <a:rPr lang="en-US" sz="2200" i="1">
                                  <a:latin typeface="Cambria Math"/>
                                </a:rPr>
                                <m:t>𝐾</m:t>
                              </m:r>
                            </m:e>
                          </m:d>
                        </m:e>
                      </m:nary>
                    </m:oMath>
                  </m:oMathPara>
                </a14:m>
                <a:endParaRPr lang="en-US" sz="2200" dirty="0"/>
              </a:p>
              <a:p>
                <a:r>
                  <a:rPr lang="en-US" sz="2400" dirty="0"/>
                  <a:t>If we assume</a:t>
                </a:r>
              </a:p>
              <a:p>
                <a:pPr lvl="1"/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200">
                        <a:latin typeface="Cambria Math"/>
                      </a:rPr>
                      <m:t>Pr</m:t>
                    </m:r>
                    <m:d>
                      <m:dPr>
                        <m:ctrlPr>
                          <a:rPr lang="en-US" sz="22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m:rPr>
                            <m:sty m:val="p"/>
                          </m:rPr>
                          <a:rPr lang="en-US" sz="2200">
                            <a:latin typeface="Cambria Math"/>
                          </a:rPr>
                          <m:t>K</m:t>
                        </m:r>
                        <m:r>
                          <a:rPr lang="en-US" sz="2200">
                            <a:latin typeface="Cambria Math"/>
                          </a:rPr>
                          <m:t> </m:t>
                        </m:r>
                        <m:r>
                          <a:rPr lang="en-US" sz="2200" i="1">
                            <a:latin typeface="Cambria Math"/>
                          </a:rPr>
                          <m:t>∉</m:t>
                        </m:r>
                        <m:r>
                          <m:rPr>
                            <m:sty m:val="p"/>
                          </m:rPr>
                          <a:rPr lang="en-US" sz="2200">
                            <a:latin typeface="Cambria Math"/>
                          </a:rPr>
                          <m:t>A</m:t>
                        </m:r>
                      </m:e>
                    </m:d>
                  </m:oMath>
                </a14:m>
                <a:r>
                  <a:rPr lang="en-US" sz="2200" dirty="0"/>
                  <a:t> = 0</a:t>
                </a:r>
              </a:p>
              <a:p>
                <a:pPr lvl="1"/>
                <a:r>
                  <a:rPr lang="en-US" sz="2200" dirty="0"/>
                  <a:t>All permutations are equally likely</a:t>
                </a:r>
              </a:p>
              <a:p>
                <a:pPr lvl="2"/>
                <a:r>
                  <a:rPr lang="en-US" sz="2200" dirty="0"/>
                  <a:t>implies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sz="2200" i="1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sz="2200">
                            <a:latin typeface="Cambria Math"/>
                          </a:rPr>
                          <m:t>Pr</m:t>
                        </m:r>
                      </m:fName>
                      <m:e>
                        <m:d>
                          <m:dPr>
                            <m:ctrlPr>
                              <a:rPr lang="en-US" sz="22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200" i="1">
                                <a:latin typeface="Cambria Math"/>
                              </a:rPr>
                              <m:t>𝐴</m:t>
                            </m:r>
                            <m:d>
                              <m:dPr>
                                <m:begChr m:val="["/>
                                <m:endChr m:val="]"/>
                                <m:ctrlPr>
                                  <a:rPr lang="en-US" sz="2200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sz="2200" i="1">
                                    <a:latin typeface="Cambria Math"/>
                                  </a:rPr>
                                  <m:t>𝑖</m:t>
                                </m:r>
                              </m:e>
                            </m:d>
                            <m:r>
                              <a:rPr lang="en-US" sz="2200" i="1">
                                <a:latin typeface="Cambria Math"/>
                              </a:rPr>
                              <m:t>=</m:t>
                            </m:r>
                            <m:r>
                              <a:rPr lang="en-US" sz="2200" i="1">
                                <a:latin typeface="Cambria Math"/>
                              </a:rPr>
                              <m:t>𝐾</m:t>
                            </m:r>
                          </m:e>
                        </m:d>
                      </m:e>
                    </m:func>
                    <m:r>
                      <a:rPr lang="en-US" sz="2200" i="1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sz="22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200" i="1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US" sz="2200" i="1">
                            <a:latin typeface="Cambria Math"/>
                          </a:rPr>
                          <m:t>𝑛</m:t>
                        </m:r>
                      </m:den>
                    </m:f>
                  </m:oMath>
                </a14:m>
                <a:r>
                  <a:rPr lang="en-US" sz="2200" dirty="0"/>
                  <a:t> </a:t>
                </a:r>
              </a:p>
              <a:p>
                <a:pPr lvl="8"/>
                <a:endParaRPr lang="en-US" sz="1000" i="1" dirty="0">
                  <a:latin typeface="Cambria Math"/>
                </a:endParaRPr>
              </a:p>
              <a:p>
                <a14:m>
                  <m:oMath xmlns:m="http://schemas.openxmlformats.org/officeDocument/2006/math">
                    <m:r>
                      <a:rPr lang="en-US" sz="2400" i="1">
                        <a:latin typeface="Cambria Math"/>
                      </a:rPr>
                      <m:t>𝑡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𝑖𝑚𝑒</m:t>
                    </m:r>
                    <m:d>
                      <m:d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i="1">
                            <a:latin typeface="Cambria Math"/>
                          </a:rPr>
                          <m:t>𝐴</m:t>
                        </m:r>
                        <m:d>
                          <m:dPr>
                            <m:begChr m:val="["/>
                            <m:endChr m:val="]"/>
                            <m:ctrlPr>
                              <a:rPr lang="en-US" sz="24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400" i="1">
                                <a:latin typeface="Cambria Math"/>
                              </a:rPr>
                              <m:t>𝑖</m:t>
                            </m:r>
                          </m:e>
                        </m:d>
                        <m:r>
                          <a:rPr lang="en-US" sz="2400" i="1">
                            <a:latin typeface="Cambria Math"/>
                          </a:rPr>
                          <m:t>=</m:t>
                        </m:r>
                        <m:r>
                          <a:rPr lang="en-US" sz="2400" i="1">
                            <a:latin typeface="Cambria Math"/>
                          </a:rPr>
                          <m:t>𝐾</m:t>
                        </m:r>
                      </m:e>
                    </m:d>
                    <m:r>
                      <a:rPr lang="en-US" sz="2400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𝑐𝑖</m:t>
                    </m:r>
                  </m:oMath>
                </a14:m>
                <a:r>
                  <a:rPr lang="en-US" sz="2400" dirty="0"/>
                  <a:t> </a:t>
                </a:r>
              </a:p>
              <a:p>
                <a:r>
                  <a:rPr lang="en-US" sz="2400" dirty="0"/>
                  <a:t>Then expected running time = </a:t>
                </a:r>
                <a14:m>
                  <m:oMath xmlns:m="http://schemas.openxmlformats.org/officeDocument/2006/math">
                    <m:nary>
                      <m:naryPr>
                        <m:chr m:val="∑"/>
                        <m:supHide m:val="on"/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a:rPr lang="en-US" sz="2400" i="1">
                            <a:latin typeface="Cambria Math"/>
                          </a:rPr>
                          <m:t>𝑖</m:t>
                        </m:r>
                      </m:sub>
                      <m:sup/>
                      <m:e>
                        <m:d>
                          <m:dPr>
                            <m:ctrlPr>
                              <a:rPr lang="en-US" sz="24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en-US" sz="2400" i="1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US" sz="2400" i="1">
                                    <a:latin typeface="Cambria Math"/>
                                  </a:rPr>
                                  <m:t>1</m:t>
                                </m:r>
                              </m:num>
                              <m:den>
                                <m:r>
                                  <a:rPr lang="en-US" sz="2400" i="1">
                                    <a:latin typeface="Cambria Math"/>
                                  </a:rPr>
                                  <m:t>𝑛</m:t>
                                </m:r>
                              </m:den>
                            </m:f>
                          </m:e>
                        </m:d>
                        <m:r>
                          <a:rPr lang="en-US" sz="2400" i="1">
                            <a:latin typeface="Cambria Math"/>
                          </a:rPr>
                          <m:t>∗</m:t>
                        </m:r>
                        <m:r>
                          <a:rPr lang="en-US" sz="2400" i="1">
                            <a:latin typeface="Cambria Math"/>
                          </a:rPr>
                          <m:t>𝑐𝑖</m:t>
                        </m:r>
                      </m:e>
                    </m:nary>
                    <m:r>
                      <a:rPr lang="en-US" sz="2400" i="1">
                        <a:latin typeface="Cambria Math"/>
                      </a:rPr>
                      <m:t>=</m:t>
                    </m:r>
                    <m:r>
                      <m:rPr>
                        <m:sty m:val="p"/>
                      </m:rPr>
                      <a:rPr lang="en-US" sz="2400">
                        <a:latin typeface="Cambria Math"/>
                      </a:rPr>
                      <m:t>Θ</m:t>
                    </m:r>
                    <m:d>
                      <m:d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i="1">
                            <a:latin typeface="Cambria Math"/>
                          </a:rPr>
                          <m:t>𝑛</m:t>
                        </m:r>
                      </m:e>
                    </m:d>
                  </m:oMath>
                </a14:m>
                <a:endParaRPr lang="en-US" sz="2400" dirty="0"/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CCD3996C-7493-437C-8F76-95E003119B98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blipFill>
                <a:blip r:embed="rId2"/>
                <a:stretch>
                  <a:fillRect l="-519" t="-111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0165147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1F186C-862D-A175-CE8C-0C3B612FAA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Strategy for finding </a:t>
            </a:r>
            <a:r>
              <a:rPr lang="en-US" dirty="0">
                <a:solidFill>
                  <a:srgbClr val="700000"/>
                </a:solidFill>
              </a:rPr>
              <a:t>Average Case</a:t>
            </a:r>
            <a:r>
              <a:rPr lang="en-US" dirty="0"/>
              <a:t>	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03B70F-F5D7-F195-A180-95B7E54B36C7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Step 0: Make assumption about distribution of inputs</a:t>
            </a:r>
          </a:p>
          <a:p>
            <a:endParaRPr lang="en-US" sz="800" dirty="0"/>
          </a:p>
          <a:p>
            <a:r>
              <a:rPr lang="en-US" dirty="0"/>
              <a:t>Step 1: Determine the possible cases</a:t>
            </a:r>
          </a:p>
          <a:p>
            <a:endParaRPr lang="en-US" sz="800" dirty="0"/>
          </a:p>
          <a:p>
            <a:r>
              <a:rPr lang="en-US" dirty="0"/>
              <a:t>Step 2: Determine the probability of each case</a:t>
            </a:r>
          </a:p>
          <a:p>
            <a:endParaRPr lang="en-US" sz="800" dirty="0"/>
          </a:p>
          <a:p>
            <a:r>
              <a:rPr lang="en-US" dirty="0"/>
              <a:t>Step 3: Determine the time taken for each case</a:t>
            </a:r>
          </a:p>
          <a:p>
            <a:endParaRPr lang="en-US" sz="800" dirty="0"/>
          </a:p>
          <a:p>
            <a:r>
              <a:rPr lang="en-US" dirty="0"/>
              <a:t>Step 4: Compute the expected time (average) , which is the sum of time for each case weighted by its probability </a:t>
            </a:r>
          </a:p>
        </p:txBody>
      </p:sp>
    </p:spTree>
    <p:extLst>
      <p:ext uri="{BB962C8B-B14F-4D97-AF65-F5344CB8AC3E}">
        <p14:creationId xmlns:p14="http://schemas.microsoft.com/office/powerpoint/2010/main" val="19198526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1457EC-C0F4-483A-A4BE-C74FC1D576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Remark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9201F4-430A-46FA-8BAA-04BFC5C416BB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sz="2400" dirty="0"/>
              <a:t>For probabilistic analysis</a:t>
            </a:r>
          </a:p>
          <a:p>
            <a:pPr lvl="1"/>
            <a:r>
              <a:rPr lang="en-US" sz="2000" dirty="0"/>
              <a:t>An input probabilistic distribution input model </a:t>
            </a:r>
            <a:r>
              <a:rPr lang="en-US" sz="2000" b="1" dirty="0">
                <a:solidFill>
                  <a:srgbClr val="700000"/>
                </a:solidFill>
              </a:rPr>
              <a:t>has to be assumed</a:t>
            </a:r>
            <a:r>
              <a:rPr lang="en-US" sz="2000" dirty="0"/>
              <a:t>! </a:t>
            </a:r>
          </a:p>
          <a:p>
            <a:pPr lvl="1"/>
            <a:r>
              <a:rPr lang="en-US" sz="2000" dirty="0"/>
              <a:t>For a fixed input, the running time is fixed. </a:t>
            </a:r>
          </a:p>
          <a:p>
            <a:pPr lvl="1"/>
            <a:r>
              <a:rPr lang="en-US" sz="2000" dirty="0"/>
              <a:t>The average / expected time complexity is for if we consider running it for a range of inputs, what the average behavior is.</a:t>
            </a:r>
          </a:p>
          <a:p>
            <a:endParaRPr lang="en-US" sz="2400" dirty="0"/>
          </a:p>
          <a:p>
            <a:r>
              <a:rPr lang="en-US" sz="2400" dirty="0"/>
              <a:t>Randomized algorithm</a:t>
            </a:r>
          </a:p>
          <a:p>
            <a:pPr lvl="1"/>
            <a:r>
              <a:rPr lang="en-US" sz="2000" dirty="0"/>
              <a:t>No assumption in input distribution! </a:t>
            </a:r>
          </a:p>
          <a:p>
            <a:pPr lvl="1"/>
            <a:r>
              <a:rPr lang="en-US" sz="2000" dirty="0"/>
              <a:t>Randomness is added in the algorithm</a:t>
            </a:r>
          </a:p>
          <a:p>
            <a:pPr lvl="2"/>
            <a:r>
              <a:rPr lang="en-US" dirty="0"/>
              <a:t>For a fixed input, the running time is </a:t>
            </a:r>
            <a:r>
              <a:rPr lang="en-US" b="1" dirty="0">
                <a:solidFill>
                  <a:srgbClr val="700000"/>
                </a:solidFill>
              </a:rPr>
              <a:t>NOT</a:t>
            </a:r>
            <a:r>
              <a:rPr lang="en-US" dirty="0"/>
              <a:t> fixed. </a:t>
            </a:r>
          </a:p>
          <a:p>
            <a:pPr lvl="2"/>
            <a:r>
              <a:rPr lang="en-US" dirty="0"/>
              <a:t>The expected time is what we can expect when we run the algorithm on </a:t>
            </a:r>
            <a:r>
              <a:rPr lang="en-US" b="1" dirty="0">
                <a:solidFill>
                  <a:srgbClr val="700000"/>
                </a:solidFill>
              </a:rPr>
              <a:t>any single </a:t>
            </a:r>
            <a:r>
              <a:rPr lang="en-US" dirty="0">
                <a:solidFill>
                  <a:srgbClr val="700000"/>
                </a:solidFill>
              </a:rPr>
              <a:t>input</a:t>
            </a:r>
            <a:r>
              <a:rPr lang="en-US" dirty="0"/>
              <a:t>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24569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IRSTYUSU@WQEIJCNFUVWXY5M7" val="3343"/>
  <p:tag name="FIRSTYUSU@YOW8PJOFUVWXY5L9" val="3347"/>
  <p:tag name="DEFAULTDISPLAYSOURCE" val="\documentclass{article}\pagestyle{empty}&#10;\begin{document}&#10;&#10;\end{document}&#10;"/>
  <p:tag name="EMBEDFONTS" val="1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gin">
  <a:themeElements>
    <a:clrScheme name="Origin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Origin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rigin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20415</TotalTime>
  <Words>1326</Words>
  <Application>Microsoft Office PowerPoint</Application>
  <PresentationFormat>Widescreen</PresentationFormat>
  <Paragraphs>208</Paragraphs>
  <Slides>27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27</vt:i4>
      </vt:variant>
    </vt:vector>
  </HeadingPairs>
  <TitlesOfParts>
    <vt:vector size="40" baseType="lpstr">
      <vt:lpstr>FiraMono-Regular-Identity-H</vt:lpstr>
      <vt:lpstr>Calibri</vt:lpstr>
      <vt:lpstr>Bookman Old Style</vt:lpstr>
      <vt:lpstr>Wingdings 3</vt:lpstr>
      <vt:lpstr>Gill Sans MT</vt:lpstr>
      <vt:lpstr>Cambria Math</vt:lpstr>
      <vt:lpstr>Wingdings</vt:lpstr>
      <vt:lpstr>Calibri Light</vt:lpstr>
      <vt:lpstr>FiraMono-Medium-Identity-H</vt:lpstr>
      <vt:lpstr>Arial</vt:lpstr>
      <vt:lpstr>Origin</vt:lpstr>
      <vt:lpstr>1_Custom Design</vt:lpstr>
      <vt:lpstr>Custom Design</vt:lpstr>
      <vt:lpstr>DSC40B: Theoretical Foundations of Data Science II </vt:lpstr>
      <vt:lpstr>Part A: Probabilistic analysis vs randomized algorithms</vt:lpstr>
      <vt:lpstr>Previously</vt:lpstr>
      <vt:lpstr>Expected Analysis</vt:lpstr>
      <vt:lpstr>A simple example</vt:lpstr>
      <vt:lpstr>Expected Running Time </vt:lpstr>
      <vt:lpstr>Linear-search algorithm </vt:lpstr>
      <vt:lpstr>Strategy for finding Average Case </vt:lpstr>
      <vt:lpstr>Remark</vt:lpstr>
      <vt:lpstr>Part B: Analyzing randomized algorithms</vt:lpstr>
      <vt:lpstr>Randomized linear search example</vt:lpstr>
      <vt:lpstr>Strategy for finding Expected Case for Randomized Alg</vt:lpstr>
      <vt:lpstr>Review of Expectation</vt:lpstr>
      <vt:lpstr>Typical type of randomness</vt:lpstr>
      <vt:lpstr>Use of linearity of expectation</vt:lpstr>
      <vt:lpstr>Use of Conditional expectation</vt:lpstr>
      <vt:lpstr>Randomized example 1</vt:lpstr>
      <vt:lpstr>Running time analysis</vt:lpstr>
      <vt:lpstr>Randomized example 2</vt:lpstr>
      <vt:lpstr>Running time analysis</vt:lpstr>
      <vt:lpstr>Expected analysis</vt:lpstr>
      <vt:lpstr>Part C:  Lower bound theory</vt:lpstr>
      <vt:lpstr>Problems and algorithms</vt:lpstr>
      <vt:lpstr>Lower Bound</vt:lpstr>
      <vt:lpstr>A simple example</vt:lpstr>
      <vt:lpstr>Tight Lower bound</vt:lpstr>
      <vt:lpstr>FIN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wang, yusu</dc:creator>
  <cp:lastModifiedBy>enid wang</cp:lastModifiedBy>
  <cp:revision>1275</cp:revision>
  <dcterms:created xsi:type="dcterms:W3CDTF">2006-08-16T00:00:00Z</dcterms:created>
  <dcterms:modified xsi:type="dcterms:W3CDTF">2025-01-16T00:35:14Z</dcterms:modified>
</cp:coreProperties>
</file>