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81" r:id="rId2"/>
    <p:sldMasterId id="2147483668" r:id="rId3"/>
  </p:sldMasterIdLst>
  <p:notesMasterIdLst>
    <p:notesMasterId r:id="rId68"/>
  </p:notesMasterIdLst>
  <p:sldIdLst>
    <p:sldId id="256" r:id="rId4"/>
    <p:sldId id="861" r:id="rId5"/>
    <p:sldId id="862" r:id="rId6"/>
    <p:sldId id="863" r:id="rId7"/>
    <p:sldId id="864" r:id="rId8"/>
    <p:sldId id="860" r:id="rId9"/>
    <p:sldId id="812" r:id="rId10"/>
    <p:sldId id="813" r:id="rId11"/>
    <p:sldId id="814" r:id="rId12"/>
    <p:sldId id="815" r:id="rId13"/>
    <p:sldId id="878" r:id="rId14"/>
    <p:sldId id="816" r:id="rId15"/>
    <p:sldId id="817" r:id="rId16"/>
    <p:sldId id="818" r:id="rId17"/>
    <p:sldId id="819" r:id="rId18"/>
    <p:sldId id="866" r:id="rId19"/>
    <p:sldId id="820" r:id="rId20"/>
    <p:sldId id="867" r:id="rId21"/>
    <p:sldId id="865" r:id="rId22"/>
    <p:sldId id="822" r:id="rId23"/>
    <p:sldId id="826" r:id="rId24"/>
    <p:sldId id="825" r:id="rId25"/>
    <p:sldId id="868" r:id="rId26"/>
    <p:sldId id="828" r:id="rId27"/>
    <p:sldId id="876" r:id="rId28"/>
    <p:sldId id="877" r:id="rId29"/>
    <p:sldId id="831" r:id="rId30"/>
    <p:sldId id="829" r:id="rId31"/>
    <p:sldId id="830" r:id="rId32"/>
    <p:sldId id="869" r:id="rId33"/>
    <p:sldId id="833" r:id="rId34"/>
    <p:sldId id="834" r:id="rId35"/>
    <p:sldId id="835" r:id="rId36"/>
    <p:sldId id="870" r:id="rId37"/>
    <p:sldId id="836" r:id="rId38"/>
    <p:sldId id="871" r:id="rId39"/>
    <p:sldId id="837" r:id="rId40"/>
    <p:sldId id="879" r:id="rId41"/>
    <p:sldId id="838" r:id="rId42"/>
    <p:sldId id="872" r:id="rId43"/>
    <p:sldId id="841" r:id="rId44"/>
    <p:sldId id="839" r:id="rId45"/>
    <p:sldId id="840" r:id="rId46"/>
    <p:sldId id="842" r:id="rId47"/>
    <p:sldId id="843" r:id="rId48"/>
    <p:sldId id="844" r:id="rId49"/>
    <p:sldId id="845" r:id="rId50"/>
    <p:sldId id="873" r:id="rId51"/>
    <p:sldId id="846" r:id="rId52"/>
    <p:sldId id="874" r:id="rId53"/>
    <p:sldId id="856" r:id="rId54"/>
    <p:sldId id="857" r:id="rId55"/>
    <p:sldId id="847" r:id="rId56"/>
    <p:sldId id="848" r:id="rId57"/>
    <p:sldId id="858" r:id="rId58"/>
    <p:sldId id="859" r:id="rId59"/>
    <p:sldId id="849" r:id="rId60"/>
    <p:sldId id="875" r:id="rId61"/>
    <p:sldId id="850" r:id="rId62"/>
    <p:sldId id="852" r:id="rId63"/>
    <p:sldId id="851" r:id="rId64"/>
    <p:sldId id="854" r:id="rId65"/>
    <p:sldId id="855" r:id="rId66"/>
    <p:sldId id="811" r:id="rId67"/>
  </p:sldIdLst>
  <p:sldSz cx="12192000" cy="6858000"/>
  <p:notesSz cx="6858000" cy="9144000"/>
  <p:embeddedFontLst>
    <p:embeddedFont>
      <p:font typeface="Abadi" panose="020B0604020104020204" pitchFamily="34" charset="0"/>
      <p:regular r:id="rId69"/>
    </p:embeddedFont>
    <p:embeddedFont>
      <p:font typeface="Bookman Old Style" panose="02050604050505020204" pitchFamily="18" charset="0"/>
      <p:regular r:id="rId70"/>
      <p:bold r:id="rId71"/>
      <p:italic r:id="rId72"/>
      <p:boldItalic r:id="rId73"/>
    </p:embeddedFont>
    <p:embeddedFont>
      <p:font typeface="Cambria Math" panose="02040503050406030204" pitchFamily="18" charset="0"/>
      <p:regular r:id="rId74"/>
    </p:embeddedFont>
    <p:embeddedFont>
      <p:font typeface="Gill Sans MT" panose="020B0502020104020203" pitchFamily="34" charset="0"/>
      <p:regular r:id="rId75"/>
      <p:bold r:id="rId76"/>
      <p:italic r:id="rId77"/>
      <p:boldItalic r:id="rId78"/>
    </p:embeddedFont>
    <p:embeddedFont>
      <p:font typeface="Times" panose="02020603050405020304" pitchFamily="18" charset="0"/>
      <p:regular r:id="rId79"/>
      <p:bold r:id="rId80"/>
      <p:italic r:id="rId81"/>
      <p:boldItalic r:id="rId82"/>
    </p:embeddedFont>
    <p:embeddedFont>
      <p:font typeface="Wingdings 3" panose="05040102010807070707" pitchFamily="18" charset="2"/>
      <p:regular r:id="rId83"/>
    </p:embeddedFont>
  </p:embeddedFontLst>
  <p:custDataLst>
    <p:tags r:id="rId8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E61"/>
    <a:srgbClr val="0B0E8F"/>
    <a:srgbClr val="700000"/>
    <a:srgbClr val="6E7792"/>
    <a:srgbClr val="FF9900"/>
    <a:srgbClr val="FFFFCC"/>
    <a:srgbClr val="46464C"/>
    <a:srgbClr val="1F0C64"/>
    <a:srgbClr val="9FA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0909" autoAdjust="0"/>
  </p:normalViewPr>
  <p:slideViewPr>
    <p:cSldViewPr>
      <p:cViewPr varScale="1">
        <p:scale>
          <a:sx n="54" d="100"/>
          <a:sy n="54" d="100"/>
        </p:scale>
        <p:origin x="109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84" Type="http://schemas.openxmlformats.org/officeDocument/2006/relationships/tags" Target="tags/tag1.xml"/><Relationship Id="rId89" Type="http://schemas.microsoft.com/office/2016/11/relationships/changesInfo" Target="changesInfos/changesInfo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5" Type="http://schemas.openxmlformats.org/officeDocument/2006/relationships/slide" Target="slides/slide2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font" Target="fonts/font15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86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font" Target="fonts/font8.fntdata"/><Relationship Id="rId7" Type="http://schemas.openxmlformats.org/officeDocument/2006/relationships/slide" Target="slides/slide4.xml"/><Relationship Id="rId71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theme" Target="theme/theme1.xml"/><Relationship Id="rId61" Type="http://schemas.openxmlformats.org/officeDocument/2006/relationships/slide" Target="slides/slide58.xml"/><Relationship Id="rId82" Type="http://schemas.openxmlformats.org/officeDocument/2006/relationships/font" Target="fonts/font14.fntdata"/><Relationship Id="rId19" Type="http://schemas.openxmlformats.org/officeDocument/2006/relationships/slide" Target="slides/slide1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, Yusu" userId="b343068f-0ddf-496a-9d1e-e24643034ee1" providerId="ADAL" clId="{A95B54E5-DF1E-4549-8113-B0FC840C1FFD}"/>
    <pc:docChg chg="delSld">
      <pc:chgData name="Wang, Yusu" userId="b343068f-0ddf-496a-9d1e-e24643034ee1" providerId="ADAL" clId="{A95B54E5-DF1E-4549-8113-B0FC840C1FFD}" dt="2026-01-16T17:08:09.573" v="0" actId="47"/>
      <pc:docMkLst>
        <pc:docMk/>
      </pc:docMkLst>
      <pc:sldChg chg="del">
        <pc:chgData name="Wang, Yusu" userId="b343068f-0ddf-496a-9d1e-e24643034ee1" providerId="ADAL" clId="{A95B54E5-DF1E-4549-8113-B0FC840C1FFD}" dt="2026-01-16T17:08:09.573" v="0" actId="47"/>
        <pc:sldMkLst>
          <pc:docMk/>
          <pc:sldMk cId="12218697" sldId="827"/>
        </pc:sldMkLst>
      </pc:sldChg>
      <pc:sldChg chg="del">
        <pc:chgData name="Wang, Yusu" userId="b343068f-0ddf-496a-9d1e-e24643034ee1" providerId="ADAL" clId="{A95B54E5-DF1E-4549-8113-B0FC840C1FFD}" dt="2026-01-16T17:08:09.573" v="0" actId="47"/>
        <pc:sldMkLst>
          <pc:docMk/>
          <pc:sldMk cId="2941611614" sldId="83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45A928-D252-4E73-BA6C-5EBB50EA9974}" type="datetimeFigureOut">
              <a:rPr lang="en-US"/>
              <a:pPr>
                <a:defRPr/>
              </a:pPr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926EA-2410-44E1-B457-BBA54A16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B872E-D87C-DD41-473F-ED23F1F1F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B7965F-B9E0-7C8A-14FA-605AFC54D7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D737F8-CC8D-57FF-ECAA-95CAC1161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about three nodes, what is the easiest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556C8-7831-62CB-A438-4C12E3A756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14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46E65-5C31-97FD-EDCE-01A6FAE67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83C13F-591A-B838-42A7-855C63FC1C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0B8AF7-574E-EF82-C95E-532112657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13A69-9576-A77D-F3CE-BF58E1405D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40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6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about three nodes, what is the easiest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45912-2A9A-BE98-63CA-1F5F0112F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C07463-1048-09E1-AF61-C148F6A209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DBB3C6-34AE-9396-98B7-A42F87885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about three nodes, what is the easiest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5D7A4-8C71-162A-3C2B-2C7443FC7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33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2C17D-CF87-61EE-5781-FB2C3524A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C75260-1337-5EB2-781A-17886B0AF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CE3E34-B806-9ED9-D2B7-6A4B4EAF2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about three nodes, what is the easiest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76E59-3259-15D7-39E3-35325027BD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6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about three nodes, what is the easiest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5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30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12BF4-3D1E-B924-9789-1A6EA3BA2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8D5DA6-CDF7-BF61-DA65-15DEF9CE5A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1A0E26-D201-C5E4-5C55-E27F719C82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59AFE-EA98-1020-F033-A45343A86C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44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86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9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16C4EF9-5865-4A6A-9380-B94D95EDFBB1}" type="datetime1">
              <a:rPr lang="en-US"/>
              <a:pPr>
                <a:defRPr/>
              </a:pPr>
              <a:t>1/16/2026</a:t>
            </a:fld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774B-0244-43AE-81AE-949E2AED0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8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8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D4EC-B919-4B7F-AD2C-08A3936481C2}" type="datetime1">
              <a:rPr lang="en-US"/>
              <a:pPr>
                <a:defRPr/>
              </a:pPr>
              <a:t>1/16/2026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FA5E-D537-4A8C-B688-12FAF7CC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2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7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8A1A-418A-4889-8466-7277E8543661}" type="datetime1">
              <a:rPr lang="en-US"/>
              <a:pPr>
                <a:defRPr/>
              </a:pPr>
              <a:t>1/16/2026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1084-9ADD-481F-8E3A-A4A104A1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207B-C772-46C0-AF6B-C696C628ECD6}" type="datetime1">
              <a:rPr lang="en-US"/>
              <a:pPr>
                <a:defRPr/>
              </a:pPr>
              <a:t>1/16/2026</a:t>
            </a:fld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823A-D158-4554-9F4D-D1401680E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0D1A-9AF0-4373-9C19-31BA056F18D0}" type="datetime1">
              <a:rPr lang="en-US"/>
              <a:pPr>
                <a:defRPr/>
              </a:pPr>
              <a:t>1/16/2026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2858-B2E8-4CEF-AB5E-E0718287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EBB1-9625-48F6-B3A4-11D228BFD397}" type="datetime1">
              <a:rPr lang="en-US"/>
              <a:pPr>
                <a:defRPr/>
              </a:pPr>
              <a:t>1/16/2026</a:t>
            </a:fld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8101-5309-4DFF-AB2A-546F31B4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5152B-B4E1-457A-BC5F-3AB91570D542}" type="datetime1">
              <a:rPr lang="en-US" smtClean="0"/>
              <a:pPr>
                <a:defRPr/>
              </a:pPr>
              <a:t>1/16/2026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BEE41-09A9-4372-AA29-C508F4A53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95152B-B4E1-457A-BC5F-3AB91570D542}" type="datetime1">
              <a:rPr lang="en-US"/>
              <a:pPr>
                <a:defRPr/>
              </a:pPr>
              <a:t>1/16/2026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DBEE41-09A9-4372-AA29-C508F4A5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246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80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D500-1223-4445-9EB2-2C72C770F9EB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2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0.png"/><Relationship Id="rId10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0.png"/><Relationship Id="rId7" Type="http://schemas.openxmlformats.org/officeDocument/2006/relationships/image" Target="../media/image46.png"/><Relationship Id="rId12" Type="http://schemas.openxmlformats.org/officeDocument/2006/relationships/image" Target="../media/image2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50.png"/><Relationship Id="rId5" Type="http://schemas.openxmlformats.org/officeDocument/2006/relationships/image" Target="../media/image440.png"/><Relationship Id="rId10" Type="http://schemas.openxmlformats.org/officeDocument/2006/relationships/image" Target="../media/image49.png"/><Relationship Id="rId4" Type="http://schemas.openxmlformats.org/officeDocument/2006/relationships/image" Target="../media/image430.png"/><Relationship Id="rId9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47800"/>
            <a:ext cx="7467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743200" y="1823484"/>
            <a:ext cx="6858000" cy="12954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DSC40B: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Theoretical Foundations of Data Science II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962400"/>
            <a:ext cx="6858000" cy="1885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/>
              <a:t>Lecture 8:   </a:t>
            </a:r>
            <a:r>
              <a:rPr lang="en-US" sz="2800" i="1" dirty="0"/>
              <a:t>Binary search tree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2400" i="1" dirty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6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Instructor: Yusu Wang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1447800"/>
            <a:ext cx="3048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07C6-8498-482E-8536-8F27961D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9772C1-FE6B-4AB5-8A27-1472B1F9B52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5800" y="1295400"/>
                <a:ext cx="10744200" cy="1059180"/>
              </a:xfrm>
            </p:spPr>
            <p:txBody>
              <a:bodyPr/>
              <a:lstStyle/>
              <a:p>
                <a:r>
                  <a:rPr lang="en-US" dirty="0"/>
                  <a:t>From root, following left pointers, we will visit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13, 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6,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>
                    <a:solidFill>
                      <a:srgbClr val="187E61"/>
                    </a:solidFill>
                    <a:latin typeface="Abadi" panose="020B0604020104020204" pitchFamily="34" charset="0"/>
                  </a:rPr>
                  <a:t>None</a:t>
                </a:r>
                <a:r>
                  <a:rPr lang="en-US" dirty="0"/>
                  <a:t> in python)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9772C1-FE6B-4AB5-8A27-1472B1F9B5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1295400"/>
                <a:ext cx="10744200" cy="1059180"/>
              </a:xfrm>
              <a:blipFill>
                <a:blip r:embed="rId2"/>
                <a:stretch>
                  <a:fillRect l="-511" t="-5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3">
            <a:extLst>
              <a:ext uri="{FF2B5EF4-FFF2-40B4-BE49-F238E27FC236}">
                <a16:creationId xmlns:a16="http://schemas.microsoft.com/office/drawing/2014/main" id="{67CDFE0D-C4DE-4D83-8AAC-25B5A0983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125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13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611ABB0-6F9E-4EBA-A0D7-E323C14B0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7355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18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81EEA953-CC05-4F72-B74B-20E5CEF6D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649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3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5891F00D-7DDB-40B6-A9BE-52A2D9900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792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2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2BF7D079-A7E2-495F-A092-64F0B3714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6593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6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FC9C6105-0DB4-40A9-BC37-97BB0B600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663" y="23561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5040AA3C-E47C-4EF6-A026-B22BBC7D1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792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4</a:t>
            </a: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8BFE63B7-5252-4C24-A1BB-EA5DEFC5A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649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7</a:t>
            </a:r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ED045127-0186-45B1-8202-AD94B27A4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45643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13</a:t>
            </a: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CCA85B6A-009B-45F1-88AA-0E723119A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47167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9</a:t>
            </a:r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FD02FC07-5707-431C-B5C4-F24F7BBA3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649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17</a:t>
            </a:r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E4ECC4F0-3319-4AAB-9035-B226E5892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649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20</a:t>
            </a: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155FAC64-2D62-442E-A9F2-E958CE44B9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35458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C47F1264-AB09-4DC6-A969-EB7C6332D8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311658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826C211A-D720-4875-9C4D-0F7A95D069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418338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DA0CAEE1-C63B-42F2-A73B-E3D68111E6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10718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CF99E8E5-FE3D-4451-A7C6-7CCDBF612F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11658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A4F694BE-6B7B-4250-9701-1193A09E6C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10718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01FF17AF-1005-41BB-BD98-365D5248A3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85000" y="411988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7640E8DC-5F95-406F-B77B-8111887EE9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354580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id="{6B0AE291-0B3B-4130-968D-0ACF19D3F6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0" y="319278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9DF97C74-CD18-4090-990A-F076EEBA00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319278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77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1C9D3-2BCE-5E91-F5A1-7AE1E8B49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single node tree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F067D-595C-3E71-56FE-4346DF2EE3E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45ECFA-7FD0-4F7B-4F6F-C9201F14C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837707"/>
            <a:ext cx="8258175" cy="430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50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333B-C3F7-473F-9544-A85F454D7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6797C-B811-4154-8502-B283D88E7C5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1125200" cy="5181600"/>
          </a:xfrm>
        </p:spPr>
        <p:txBody>
          <a:bodyPr/>
          <a:lstStyle/>
          <a:p>
            <a:r>
              <a:rPr lang="en-US" altLang="en-US" dirty="0"/>
              <a:t>A binary tree is a rooted tree where</a:t>
            </a:r>
          </a:p>
          <a:p>
            <a:pPr lvl="1"/>
            <a:r>
              <a:rPr lang="en-US" altLang="en-US" dirty="0"/>
              <a:t>each node has at most 2 children </a:t>
            </a:r>
          </a:p>
          <a:p>
            <a:r>
              <a:rPr lang="en-US" dirty="0"/>
              <a:t>A node is the root of the tree</a:t>
            </a:r>
          </a:p>
          <a:p>
            <a:pPr lvl="1"/>
            <a:r>
              <a:rPr lang="en-US" dirty="0"/>
              <a:t>if its parent is Nil</a:t>
            </a:r>
          </a:p>
          <a:p>
            <a:r>
              <a:rPr lang="en-US" dirty="0"/>
              <a:t>A node is a leaf </a:t>
            </a:r>
          </a:p>
          <a:p>
            <a:pPr lvl="1"/>
            <a:r>
              <a:rPr lang="en-US" dirty="0"/>
              <a:t>if both children are Nil </a:t>
            </a:r>
          </a:p>
          <a:p>
            <a:r>
              <a:rPr lang="en-US" dirty="0"/>
              <a:t>Left sub-tree, right sub-tree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700000"/>
                </a:solidFill>
              </a:rPr>
              <a:t>complete binary tree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a binary tree</a:t>
            </a:r>
          </a:p>
          <a:p>
            <a:pPr lvl="1"/>
            <a:r>
              <a:rPr lang="en-US" dirty="0"/>
              <a:t>where each node has two children other than leaves </a:t>
            </a:r>
          </a:p>
          <a:p>
            <a:pPr lvl="1"/>
            <a:r>
              <a:rPr lang="en-US" dirty="0"/>
              <a:t>and each level (except possibly last level) is filled, and all nodes are as left as possible. 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D9D34C-D96B-42C6-AE4C-2A1AEFF7DE19}"/>
              </a:ext>
            </a:extLst>
          </p:cNvPr>
          <p:cNvGrpSpPr/>
          <p:nvPr/>
        </p:nvGrpSpPr>
        <p:grpSpPr>
          <a:xfrm>
            <a:off x="7543801" y="1905000"/>
            <a:ext cx="2518543" cy="2707990"/>
            <a:chOff x="6244457" y="1828800"/>
            <a:chExt cx="2518543" cy="2707990"/>
          </a:xfrm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4B5ACFD5-68C1-4E85-9559-BBA13B63B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0894" y="182880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>
                  <a:solidFill>
                    <a:srgbClr val="700000"/>
                  </a:solidFill>
                </a:rPr>
                <a:t>3</a:t>
              </a:r>
            </a:p>
          </p:txBody>
        </p:sp>
        <p:sp>
          <p:nvSpPr>
            <p:cNvPr id="16" name="Oval 6">
              <a:extLst>
                <a:ext uri="{FF2B5EF4-FFF2-40B4-BE49-F238E27FC236}">
                  <a16:creationId xmlns:a16="http://schemas.microsoft.com/office/drawing/2014/main" id="{085B60CE-7B2E-4C93-BE9F-4ED919542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7494" y="297180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2</a:t>
              </a:r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0A6DF7FD-99F9-407B-BAB6-8F1C67327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4294" y="297180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EFDADDEE-3283-4D4E-A9E8-C9C505A58F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38494" y="236220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634FA4A9-15D3-4034-A501-498C64A35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05294" y="3467100"/>
              <a:ext cx="228600" cy="495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7">
              <a:extLst>
                <a:ext uri="{FF2B5EF4-FFF2-40B4-BE49-F238E27FC236}">
                  <a16:creationId xmlns:a16="http://schemas.microsoft.com/office/drawing/2014/main" id="{E3482F36-2662-442C-BD1C-6D8C49CA47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82102" y="346999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7">
              <a:extLst>
                <a:ext uri="{FF2B5EF4-FFF2-40B4-BE49-F238E27FC236}">
                  <a16:creationId xmlns:a16="http://schemas.microsoft.com/office/drawing/2014/main" id="{36887851-CF64-44BF-9123-F22B4D35B3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48094" y="344805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8">
              <a:extLst>
                <a:ext uri="{FF2B5EF4-FFF2-40B4-BE49-F238E27FC236}">
                  <a16:creationId xmlns:a16="http://schemas.microsoft.com/office/drawing/2014/main" id="{BB22520B-5FE9-4E19-BA88-259DF3460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33794" y="2294934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1471BB75-68D9-4CF4-9D1C-8160B52771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0980" y="3489040"/>
              <a:ext cx="228600" cy="495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6">
              <a:extLst>
                <a:ext uri="{FF2B5EF4-FFF2-40B4-BE49-F238E27FC236}">
                  <a16:creationId xmlns:a16="http://schemas.microsoft.com/office/drawing/2014/main" id="{57D62014-BAD9-4FBA-9B56-E0739601B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4457" y="407959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5</a:t>
              </a:r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CCC66AB0-3C2C-4555-8CED-563FAA16F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2294" y="407959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12</a:t>
              </a:r>
            </a:p>
          </p:txBody>
        </p:sp>
        <p:sp>
          <p:nvSpPr>
            <p:cNvPr id="20" name="Oval 6">
              <a:extLst>
                <a:ext uri="{FF2B5EF4-FFF2-40B4-BE49-F238E27FC236}">
                  <a16:creationId xmlns:a16="http://schemas.microsoft.com/office/drawing/2014/main" id="{4A5DB80A-B527-42DD-9C5E-10A6653B5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5694" y="4059226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1</a:t>
              </a:r>
            </a:p>
          </p:txBody>
        </p:sp>
        <p:sp>
          <p:nvSpPr>
            <p:cNvPr id="21" name="Oval 6">
              <a:extLst>
                <a:ext uri="{FF2B5EF4-FFF2-40B4-BE49-F238E27FC236}">
                  <a16:creationId xmlns:a16="http://schemas.microsoft.com/office/drawing/2014/main" id="{2F957756-B39B-4E02-A2B4-917D52353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5800" y="407959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97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68CF-253E-4879-AED2-318ADFDA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 (BST)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25C9EE-51AE-4B53-B350-F7D66905EE2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383424"/>
                <a:ext cx="9601200" cy="3417176"/>
              </a:xfrm>
            </p:spPr>
            <p:txBody>
              <a:bodyPr/>
              <a:lstStyle/>
              <a:p>
                <a:r>
                  <a:rPr lang="en-US" altLang="en-US" dirty="0">
                    <a:solidFill>
                      <a:srgbClr val="0070C0"/>
                    </a:solidFill>
                  </a:rPr>
                  <a:t>Binary-search-tree property</a:t>
                </a:r>
              </a:p>
              <a:p>
                <a:pPr lvl="1"/>
                <a:r>
                  <a:rPr lang="en-US" altLang="en-US" dirty="0"/>
                  <a:t>For any node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dirty="0"/>
                  <a:t>,  </a:t>
                </a:r>
              </a:p>
              <a:p>
                <a:pPr lvl="2"/>
                <a:r>
                  <a:rPr lang="en-US" altLang="en-US" dirty="0"/>
                  <a:t>if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dirty="0"/>
                  <a:t> is in the left subtree of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dirty="0"/>
                  <a:t> then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𝐾𝑒𝑦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𝐾𝑒𝑦</m:t>
                    </m:r>
                  </m:oMath>
                </a14:m>
                <a:r>
                  <a:rPr lang="en-US" altLang="en-US" dirty="0"/>
                  <a:t> and</a:t>
                </a:r>
              </a:p>
              <a:p>
                <a:pPr lvl="2"/>
                <a:r>
                  <a:rPr lang="en-US" altLang="en-US" dirty="0"/>
                  <a:t>if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dirty="0"/>
                  <a:t> is in the right subtree of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, then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𝐾𝑒𝑦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𝐾𝑒𝑦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sz="700" dirty="0"/>
                  <a:t>	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A binary tree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dirty="0"/>
                  <a:t> is a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binary search tree </a:t>
                </a:r>
                <a:r>
                  <a:rPr lang="en-US" altLang="en-US" dirty="0"/>
                  <a:t>(BST) if </a:t>
                </a:r>
              </a:p>
              <a:p>
                <a:pPr lvl="1"/>
                <a:r>
                  <a:rPr lang="en-US" altLang="en-US" dirty="0"/>
                  <a:t>it satisfies the binary search tree property</a:t>
                </a:r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25C9EE-51AE-4B53-B350-F7D66905EE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383424"/>
                <a:ext cx="9601200" cy="3417176"/>
              </a:xfrm>
              <a:blipFill>
                <a:blip r:embed="rId2"/>
                <a:stretch>
                  <a:fillRect l="-571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54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07C6-8498-482E-8536-8F27961D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772C1-FE6B-4AB5-8A27-1472B1F9B52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9585434" cy="1059180"/>
          </a:xfrm>
        </p:spPr>
        <p:txBody>
          <a:bodyPr/>
          <a:lstStyle/>
          <a:p>
            <a:r>
              <a:rPr lang="en-US" dirty="0"/>
              <a:t>A valid BST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53F15A-842D-46F9-9682-E155E40B2144}"/>
              </a:ext>
            </a:extLst>
          </p:cNvPr>
          <p:cNvGrpSpPr/>
          <p:nvPr/>
        </p:nvGrpSpPr>
        <p:grpSpPr>
          <a:xfrm>
            <a:off x="2438400" y="2125980"/>
            <a:ext cx="6781800" cy="3124200"/>
            <a:chOff x="914400" y="2125980"/>
            <a:chExt cx="6781800" cy="3124200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67CDFE0D-C4DE-4D83-8AAC-25B5A0983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2125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13</a:t>
              </a: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A611ABB0-6F9E-4EBA-A0D7-E323C14B0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27355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18</a:t>
              </a: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81EEA953-CC05-4F72-B74B-20E5CEF6D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3</a:t>
              </a: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5891F00D-7DDB-40B6-A9BE-52A2D9900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2</a:t>
              </a: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2BF7D079-A7E2-495F-A092-64F0B3714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FC9C6105-0DB4-40A9-BC37-97BB0B60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250" y="2354580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5040AA3C-E47C-4EF6-A026-B22BBC7D1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8BFE63B7-5252-4C24-A1BB-EA5DEFC5A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7</a:t>
              </a: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ED045127-0186-45B1-8202-AD94B27A4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00" y="4564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13</a:t>
              </a:r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CCA85B6A-009B-45F1-88AA-0E723119A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FD02FC07-5707-431C-B5C4-F24F7BBA3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17</a:t>
              </a: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E4ECC4F0-3319-4AAB-9035-B226E5892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20</a:t>
              </a:r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155FAC64-2D62-442E-A9F2-E958CE44B9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1800" y="2354580"/>
              <a:ext cx="1371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C47F1264-AB09-4DC6-A969-EB7C6332D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826C211A-D720-4875-9C4D-0F7A95D069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5400" y="41833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DA0CAEE1-C63B-42F2-A73B-E3D68111E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CF99E8E5-FE3D-4451-A7C6-7CCDBF612F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A4F694BE-6B7B-4250-9701-1193A09E6C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01FF17AF-1005-41BB-BD98-365D5248A3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61000" y="4119880"/>
              <a:ext cx="152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7640E8DC-5F95-406F-B77B-8111887EE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0" y="2354580"/>
              <a:ext cx="1295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6B0AE291-0B3B-4130-968D-0ACF19D3F6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43600" y="319278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9DF97C74-CD18-4090-990A-F076EEBA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4200" y="319278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9798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07C6-8498-482E-8536-8F27961D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772C1-FE6B-4AB5-8A27-1472B1F9B52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9585434" cy="1059180"/>
          </a:xfrm>
        </p:spPr>
        <p:txBody>
          <a:bodyPr/>
          <a:lstStyle/>
          <a:p>
            <a:r>
              <a:rPr lang="en-US" dirty="0"/>
              <a:t>?</a:t>
            </a: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67CDFE0D-C4DE-4D83-8AAC-25B5A0983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125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13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611ABB0-6F9E-4EBA-A0D7-E323C14B0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7355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18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81EEA953-CC05-4F72-B74B-20E5CEF6D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649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3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5891F00D-7DDB-40B6-A9BE-52A2D9900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792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2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2BF7D079-A7E2-495F-A092-64F0B3714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324" y="27355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6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FC9C6105-0DB4-40A9-BC37-97BB0B600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663" y="23561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5040AA3C-E47C-4EF6-A026-B22BBC7D1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792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8</a:t>
            </a: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8BFE63B7-5252-4C24-A1BB-EA5DEFC5A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649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7</a:t>
            </a:r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ED045127-0186-45B1-8202-AD94B27A4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45643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13</a:t>
            </a: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CCA85B6A-009B-45F1-88AA-0E723119A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47167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9</a:t>
            </a:r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FD02FC07-5707-431C-B5C4-F24F7BBA3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649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19</a:t>
            </a:r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E4ECC4F0-3319-4AAB-9035-B226E5892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649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20</a:t>
            </a: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155FAC64-2D62-442E-A9F2-E958CE44B9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35458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C47F1264-AB09-4DC6-A969-EB7C6332D8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311658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826C211A-D720-4875-9C4D-0F7A95D069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418338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DA0CAEE1-C63B-42F2-A73B-E3D68111E6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10718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CF99E8E5-FE3D-4451-A7C6-7CCDBF612F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11658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A4F694BE-6B7B-4250-9701-1193A09E6C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10718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01FF17AF-1005-41BB-BD98-365D5248A3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85000" y="411988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7640E8DC-5F95-406F-B77B-8111887EE9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354580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id="{6B0AE291-0B3B-4130-968D-0ACF19D3F6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0" y="319278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9DF97C74-CD18-4090-990A-F076EEBA00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319278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74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27FD5-9375-903D-EBFC-24CC1CB8C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A55EF-BC65-B937-F8DA-35209C9C0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E52921-0DA9-661A-8D1D-1D148BB8AF8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Given the same set of elements</a:t>
                </a:r>
              </a:p>
              <a:p>
                <a:pPr lvl="1"/>
                <a:r>
                  <a:rPr lang="en-US" sz="2000" dirty="0"/>
                  <a:t>there are many possible BSTs over them 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nodes, </a:t>
                </a:r>
              </a:p>
              <a:p>
                <a:pPr lvl="1"/>
                <a:r>
                  <a:rPr lang="en-US" sz="2000" dirty="0"/>
                  <a:t>Tallest possible BST tree has height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   __________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Shortest possible BST tree has height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=__________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E52921-0DA9-661A-8D1D-1D148BB8AF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38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D1B07088-408B-1686-EDF4-110A06173BC0}"/>
              </a:ext>
            </a:extLst>
          </p:cNvPr>
          <p:cNvGrpSpPr/>
          <p:nvPr/>
        </p:nvGrpSpPr>
        <p:grpSpPr>
          <a:xfrm>
            <a:off x="8153400" y="3642360"/>
            <a:ext cx="3619500" cy="2590800"/>
            <a:chOff x="914400" y="2659380"/>
            <a:chExt cx="3619500" cy="2590800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089A2A98-A066-6F22-9265-1DC4AD4E1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C8158E6F-F0A5-F8CB-9F88-E93682822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2</a:t>
              </a:r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3480DB12-23DF-A407-D6A8-C251D3A50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D45A4E6F-AB41-AA9C-85DF-9691CB9C7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E6898BB1-DB5A-DD28-1A1F-A8CA0E8E2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7</a:t>
              </a:r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835CE79E-9DCE-6A97-A04F-13C79D09D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0" name="Line 16">
              <a:extLst>
                <a:ext uri="{FF2B5EF4-FFF2-40B4-BE49-F238E27FC236}">
                  <a16:creationId xmlns:a16="http://schemas.microsoft.com/office/drawing/2014/main" id="{FB4B05D9-4258-44C5-53A6-5EF454AF21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7">
              <a:extLst>
                <a:ext uri="{FF2B5EF4-FFF2-40B4-BE49-F238E27FC236}">
                  <a16:creationId xmlns:a16="http://schemas.microsoft.com/office/drawing/2014/main" id="{255795BB-FAD9-C175-A300-74116C11E2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5400" y="41833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DCF50358-EBAB-069D-1424-179C293262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9">
              <a:extLst>
                <a:ext uri="{FF2B5EF4-FFF2-40B4-BE49-F238E27FC236}">
                  <a16:creationId xmlns:a16="http://schemas.microsoft.com/office/drawing/2014/main" id="{EB2ED962-25E3-D023-282C-1CE4442FD1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0">
              <a:extLst>
                <a:ext uri="{FF2B5EF4-FFF2-40B4-BE49-F238E27FC236}">
                  <a16:creationId xmlns:a16="http://schemas.microsoft.com/office/drawing/2014/main" id="{BD8A7CFC-62F8-8B5C-E63C-1539A68822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9510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075E-E0BF-460F-AF81-210A3F47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138526-B6C2-443F-B1F4-67F0815DF29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Given the same set of elements</a:t>
                </a:r>
              </a:p>
              <a:p>
                <a:pPr lvl="1"/>
                <a:r>
                  <a:rPr lang="en-US" sz="2000" dirty="0"/>
                  <a:t>there are many possible BSTs over them 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nodes, </a:t>
                </a:r>
              </a:p>
              <a:p>
                <a:pPr lvl="1"/>
                <a:r>
                  <a:rPr lang="en-US" sz="2000" dirty="0"/>
                  <a:t>Tallest possible BST tree has height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   __________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Shortest possible BST tree has height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=__________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138526-B6C2-443F-B1F4-67F0815DF2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38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9B23986-94F1-4DC6-B538-7559EBF1BAA3}"/>
              </a:ext>
            </a:extLst>
          </p:cNvPr>
          <p:cNvGrpSpPr/>
          <p:nvPr/>
        </p:nvGrpSpPr>
        <p:grpSpPr>
          <a:xfrm>
            <a:off x="8153400" y="3626753"/>
            <a:ext cx="3619500" cy="2590800"/>
            <a:chOff x="914400" y="2659380"/>
            <a:chExt cx="3619500" cy="2590800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12F815DE-F566-4A0A-9F66-40BE338E1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6CEE5C98-74A4-40BF-96B8-8066C98C1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2</a:t>
              </a:r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AB08D98F-F44A-4F52-9C08-2D035829B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0C54561F-0CBA-47BA-AAD5-9CC7AC692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6354E5C7-9095-47C1-8A87-6FD2C78BC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7</a:t>
              </a:r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8BE25834-2B54-4136-8A75-CCA97528F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0" name="Line 16">
              <a:extLst>
                <a:ext uri="{FF2B5EF4-FFF2-40B4-BE49-F238E27FC236}">
                  <a16:creationId xmlns:a16="http://schemas.microsoft.com/office/drawing/2014/main" id="{BF10A34F-B4AA-4625-B01E-3EA48164F2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7">
              <a:extLst>
                <a:ext uri="{FF2B5EF4-FFF2-40B4-BE49-F238E27FC236}">
                  <a16:creationId xmlns:a16="http://schemas.microsoft.com/office/drawing/2014/main" id="{787A89FD-7AE0-4F23-9414-5BB3A4F338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5400" y="41833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A88A7150-2077-4964-8225-ADC934F23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9">
              <a:extLst>
                <a:ext uri="{FF2B5EF4-FFF2-40B4-BE49-F238E27FC236}">
                  <a16:creationId xmlns:a16="http://schemas.microsoft.com/office/drawing/2014/main" id="{B5D59DB4-DEE3-425B-980B-AFCCDF2402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0">
              <a:extLst>
                <a:ext uri="{FF2B5EF4-FFF2-40B4-BE49-F238E27FC236}">
                  <a16:creationId xmlns:a16="http://schemas.microsoft.com/office/drawing/2014/main" id="{1801B90D-3E7F-4EE3-AD93-86773EB35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AD6DCF0-CB27-61DC-0E91-1E7F102FFA4E}"/>
                  </a:ext>
                </a:extLst>
              </p:cNvPr>
              <p:cNvSpPr txBox="1"/>
              <p:nvPr/>
            </p:nvSpPr>
            <p:spPr>
              <a:xfrm>
                <a:off x="5647011" y="2631132"/>
                <a:ext cx="7455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AD6DCF0-CB27-61DC-0E91-1E7F102FF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011" y="2631132"/>
                <a:ext cx="74557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781218-39DB-C889-536C-D11125E65968}"/>
                  </a:ext>
                </a:extLst>
              </p:cNvPr>
              <p:cNvSpPr txBox="1"/>
              <p:nvPr/>
            </p:nvSpPr>
            <p:spPr>
              <a:xfrm>
                <a:off x="5494611" y="3083867"/>
                <a:ext cx="23920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781218-39DB-C889-536C-D11125E65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611" y="3083867"/>
                <a:ext cx="2392089" cy="461665"/>
              </a:xfrm>
              <a:prstGeom prst="rect">
                <a:avLst/>
              </a:prstGeom>
              <a:blipFill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45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6F034-3DA6-E881-72CE-EE0AC37B2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71F55-2FB7-426F-CB16-8A33380D4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E2A655-F10B-AEA1-A9F7-2625395CD0B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Given the same set of elements</a:t>
                </a:r>
              </a:p>
              <a:p>
                <a:pPr lvl="1"/>
                <a:r>
                  <a:rPr lang="en-US" sz="2000" dirty="0"/>
                  <a:t>there are many possible BSTs over them 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nodes, </a:t>
                </a:r>
              </a:p>
              <a:p>
                <a:pPr lvl="1"/>
                <a:r>
                  <a:rPr lang="en-US" sz="2000" dirty="0"/>
                  <a:t>Tallest possible BST tree has height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   __________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Shortest possible BST tree has height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=__________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dirty="0"/>
              </a:p>
              <a:p>
                <a:r>
                  <a:rPr lang="en-US" sz="2400" dirty="0"/>
                  <a:t>Minimum? </a:t>
                </a:r>
              </a:p>
              <a:p>
                <a:pPr lvl="1"/>
                <a:r>
                  <a:rPr lang="en-US" sz="2000" dirty="0"/>
                  <a:t>Does it have to be a leaf? </a:t>
                </a:r>
              </a:p>
              <a:p>
                <a:endParaRPr lang="en-US" dirty="0"/>
              </a:p>
              <a:p>
                <a:r>
                  <a:rPr lang="en-US" sz="2800" dirty="0"/>
                  <a:t>Maximum?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E2A655-F10B-AEA1-A9F7-2625395CD0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56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4D737E4-F428-F2ED-9D84-FFFF6A9BE6EC}"/>
              </a:ext>
            </a:extLst>
          </p:cNvPr>
          <p:cNvGrpSpPr/>
          <p:nvPr/>
        </p:nvGrpSpPr>
        <p:grpSpPr>
          <a:xfrm>
            <a:off x="8153400" y="3626753"/>
            <a:ext cx="3619500" cy="2590800"/>
            <a:chOff x="914400" y="2659380"/>
            <a:chExt cx="3619500" cy="2590800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5FF8C9ED-EB15-AB49-27DD-E3EACE37B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311D90ED-2C56-3682-21F7-0AB5A958C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2</a:t>
              </a:r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3667CA9C-EA81-48A3-74CD-469B401A1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00E5DD13-A43C-C8C7-1BC5-B88E620B3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8A60EA4E-F7C3-65BE-FDD3-89C9993E6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7</a:t>
              </a:r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9804B09D-D2DE-B2A7-308E-76D1A194D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0" name="Line 16">
              <a:extLst>
                <a:ext uri="{FF2B5EF4-FFF2-40B4-BE49-F238E27FC236}">
                  <a16:creationId xmlns:a16="http://schemas.microsoft.com/office/drawing/2014/main" id="{AB4C2207-1113-A880-8804-F53CC03DF1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7">
              <a:extLst>
                <a:ext uri="{FF2B5EF4-FFF2-40B4-BE49-F238E27FC236}">
                  <a16:creationId xmlns:a16="http://schemas.microsoft.com/office/drawing/2014/main" id="{BD12688D-9768-87AC-9107-C34D274E06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5400" y="41833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691F4F4C-EC2F-275F-EDA5-7675DC809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9">
              <a:extLst>
                <a:ext uri="{FF2B5EF4-FFF2-40B4-BE49-F238E27FC236}">
                  <a16:creationId xmlns:a16="http://schemas.microsoft.com/office/drawing/2014/main" id="{4B151BA7-13AF-6BDE-C0C5-41168A4A15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0">
              <a:extLst>
                <a:ext uri="{FF2B5EF4-FFF2-40B4-BE49-F238E27FC236}">
                  <a16:creationId xmlns:a16="http://schemas.microsoft.com/office/drawing/2014/main" id="{C1593E3F-4F50-75C2-7768-1B96AB6B9D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33D677-9253-5368-C61F-F7729B8823C1}"/>
                  </a:ext>
                </a:extLst>
              </p:cNvPr>
              <p:cNvSpPr txBox="1"/>
              <p:nvPr/>
            </p:nvSpPr>
            <p:spPr>
              <a:xfrm>
                <a:off x="5647011" y="2631132"/>
                <a:ext cx="7455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33D677-9253-5368-C61F-F7729B882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011" y="2631132"/>
                <a:ext cx="74557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08C3A1-A03C-26AF-CB66-CB0AF83CF12A}"/>
                  </a:ext>
                </a:extLst>
              </p:cNvPr>
              <p:cNvSpPr txBox="1"/>
              <p:nvPr/>
            </p:nvSpPr>
            <p:spPr>
              <a:xfrm>
                <a:off x="5494611" y="3083867"/>
                <a:ext cx="23920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08C3A1-A03C-26AF-CB66-CB0AF83CF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611" y="3083867"/>
                <a:ext cx="2392089" cy="461665"/>
              </a:xfrm>
              <a:prstGeom prst="rect">
                <a:avLst/>
              </a:prstGeom>
              <a:blipFill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72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AA77D35-C562-5174-EBE3-D9B3A3B42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3F3AF-3C5F-F982-6C6B-C1ED3911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4CF16-56AD-0A80-F600-CC12BA05C40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Given the same set of elements</a:t>
            </a:r>
          </a:p>
          <a:p>
            <a:pPr lvl="1"/>
            <a:r>
              <a:rPr lang="en-US" sz="2000" dirty="0"/>
              <a:t>there are many possible BSTs over them </a:t>
            </a:r>
          </a:p>
          <a:p>
            <a:pPr lvl="1"/>
            <a:endParaRPr lang="en-US" sz="2000" dirty="0"/>
          </a:p>
          <a:p>
            <a:r>
              <a:rPr lang="en-US" sz="2400" dirty="0"/>
              <a:t>Minimum? </a:t>
            </a:r>
          </a:p>
          <a:p>
            <a:pPr lvl="1"/>
            <a:r>
              <a:rPr lang="en-US" sz="2000" dirty="0"/>
              <a:t>Does it have to be a leaf?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5F8377-C450-5CBE-F2A6-90D924A04525}"/>
              </a:ext>
            </a:extLst>
          </p:cNvPr>
          <p:cNvGrpSpPr/>
          <p:nvPr/>
        </p:nvGrpSpPr>
        <p:grpSpPr>
          <a:xfrm>
            <a:off x="6591300" y="2286000"/>
            <a:ext cx="3619500" cy="2590800"/>
            <a:chOff x="914400" y="2659380"/>
            <a:chExt cx="3619500" cy="2590800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58E55CEB-560F-59FE-1CF8-462E62DF5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49098E3F-8765-4F3B-BE8F-CCC7B1241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2</a:t>
              </a:r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8CB8A3BB-8F18-55CD-66C2-BBDA09078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ABA23468-CD92-6C43-B999-60DF9D22F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9E6FDDCA-DC20-A971-8CCB-3EE378BED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7</a:t>
              </a:r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D91A4BF6-A38B-0AF0-C996-70539B49E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0" name="Line 16">
              <a:extLst>
                <a:ext uri="{FF2B5EF4-FFF2-40B4-BE49-F238E27FC236}">
                  <a16:creationId xmlns:a16="http://schemas.microsoft.com/office/drawing/2014/main" id="{F1ECCE2A-E5FA-4A9F-9141-8BA56B220F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7">
              <a:extLst>
                <a:ext uri="{FF2B5EF4-FFF2-40B4-BE49-F238E27FC236}">
                  <a16:creationId xmlns:a16="http://schemas.microsoft.com/office/drawing/2014/main" id="{51F88C82-1208-083C-BC34-67DA71F91F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5400" y="41833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8ECFC891-B990-E680-C150-BF042F4AB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9">
              <a:extLst>
                <a:ext uri="{FF2B5EF4-FFF2-40B4-BE49-F238E27FC236}">
                  <a16:creationId xmlns:a16="http://schemas.microsoft.com/office/drawing/2014/main" id="{36AE72CF-C5B8-F00F-1A28-14ED9F899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0">
              <a:extLst>
                <a:ext uri="{FF2B5EF4-FFF2-40B4-BE49-F238E27FC236}">
                  <a16:creationId xmlns:a16="http://schemas.microsoft.com/office/drawing/2014/main" id="{C94AF6FD-59A7-C830-01B6-8BEA7BC2C4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372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75274-B90B-3E06-A1E6-59848FD57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8DB1E-683B-C9CA-499A-6317A986865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Imagine you are maintaining a database indexed by some keys (real values), and you hope to support the following operations: </a:t>
            </a:r>
          </a:p>
          <a:p>
            <a:endParaRPr lang="en-US" sz="800" dirty="0"/>
          </a:p>
          <a:p>
            <a:pPr lvl="8"/>
            <a:endParaRPr lang="en-US" altLang="en-US" sz="800" dirty="0"/>
          </a:p>
          <a:p>
            <a:pPr lvl="1"/>
            <a:r>
              <a:rPr lang="en-US" altLang="en-US" sz="2000" dirty="0"/>
              <a:t>Search </a:t>
            </a:r>
          </a:p>
          <a:p>
            <a:pPr lvl="1"/>
            <a:r>
              <a:rPr lang="en-US" altLang="en-US" sz="2000" dirty="0"/>
              <a:t>Maximum</a:t>
            </a:r>
          </a:p>
          <a:p>
            <a:pPr lvl="1"/>
            <a:r>
              <a:rPr lang="en-US" altLang="en-US" sz="2000" dirty="0"/>
              <a:t>Minimum</a:t>
            </a:r>
          </a:p>
          <a:p>
            <a:pPr lvl="1"/>
            <a:r>
              <a:rPr lang="en-US" altLang="en-US" sz="2000" dirty="0"/>
              <a:t>Successor</a:t>
            </a:r>
          </a:p>
          <a:p>
            <a:pPr lvl="1"/>
            <a:r>
              <a:rPr lang="en-US" altLang="en-US" sz="2000" dirty="0"/>
              <a:t>Predecessor</a:t>
            </a:r>
          </a:p>
          <a:p>
            <a:pPr lvl="8"/>
            <a:endParaRPr lang="en-US" altLang="en-US" sz="2000" dirty="0"/>
          </a:p>
          <a:p>
            <a:pPr lvl="1"/>
            <a:r>
              <a:rPr lang="en-US" altLang="en-US" sz="2000" dirty="0"/>
              <a:t>Insert</a:t>
            </a:r>
          </a:p>
          <a:p>
            <a:pPr lvl="1"/>
            <a:r>
              <a:rPr lang="en-US" altLang="en-US" sz="2000" dirty="0"/>
              <a:t>Delete </a:t>
            </a:r>
          </a:p>
          <a:p>
            <a:pPr lvl="1"/>
            <a:r>
              <a:rPr lang="en-US" altLang="en-US" sz="2000" dirty="0"/>
              <a:t>Extract-Max</a:t>
            </a:r>
          </a:p>
          <a:p>
            <a:pPr lvl="1"/>
            <a:r>
              <a:rPr lang="en-US" altLang="en-US" sz="2000" dirty="0"/>
              <a:t>Increase-key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B8801-B4AD-08A0-1D7C-5B32936B9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(Dynamic) Set operations</a:t>
            </a:r>
          </a:p>
        </p:txBody>
      </p:sp>
    </p:spTree>
    <p:extLst>
      <p:ext uri="{BB962C8B-B14F-4D97-AF65-F5344CB8AC3E}">
        <p14:creationId xmlns:p14="http://schemas.microsoft.com/office/powerpoint/2010/main" val="903641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075E-E0BF-460F-AF81-210A3F47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138526-B6C2-443F-B1F4-67F0815DF29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Given the same set of elements</a:t>
                </a:r>
              </a:p>
              <a:p>
                <a:pPr lvl="1"/>
                <a:r>
                  <a:rPr lang="en-US" sz="2000" dirty="0"/>
                  <a:t>there are many possible BSTs over them 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Minimum? </a:t>
                </a:r>
              </a:p>
              <a:p>
                <a:pPr lvl="1"/>
                <a:r>
                  <a:rPr lang="en-US" sz="2000" dirty="0"/>
                  <a:t>Does it have to be a leaf? 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Maximum?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nodes, </a:t>
                </a:r>
              </a:p>
              <a:p>
                <a:pPr lvl="1"/>
                <a:r>
                  <a:rPr lang="en-US" sz="2000" dirty="0"/>
                  <a:t>Tallest possible BST tree has height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   __________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Shortest possible BST tree has height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=__________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138526-B6C2-443F-B1F4-67F0815DF2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38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955E7543-6D6F-4921-95C1-8690DF9FB389}"/>
              </a:ext>
            </a:extLst>
          </p:cNvPr>
          <p:cNvGrpSpPr/>
          <p:nvPr/>
        </p:nvGrpSpPr>
        <p:grpSpPr>
          <a:xfrm>
            <a:off x="7124700" y="2133600"/>
            <a:ext cx="3086100" cy="2590800"/>
            <a:chOff x="1447800" y="2659380"/>
            <a:chExt cx="3086100" cy="2590800"/>
          </a:xfrm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7C64700C-ADBD-47CA-B39F-2DD866105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18" name="Oval 6">
              <a:extLst>
                <a:ext uri="{FF2B5EF4-FFF2-40B4-BE49-F238E27FC236}">
                  <a16:creationId xmlns:a16="http://schemas.microsoft.com/office/drawing/2014/main" id="{E7625530-202A-4440-A5EE-B96E1F9D5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278" y="4740691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7</a:t>
              </a:r>
            </a:p>
          </p:txBody>
        </p:sp>
        <p:sp>
          <p:nvSpPr>
            <p:cNvPr id="19" name="Oval 7">
              <a:extLst>
                <a:ext uri="{FF2B5EF4-FFF2-40B4-BE49-F238E27FC236}">
                  <a16:creationId xmlns:a16="http://schemas.microsoft.com/office/drawing/2014/main" id="{195E522A-A8FF-4894-9809-F68B226FA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20" name="Oval 9">
              <a:extLst>
                <a:ext uri="{FF2B5EF4-FFF2-40B4-BE49-F238E27FC236}">
                  <a16:creationId xmlns:a16="http://schemas.microsoft.com/office/drawing/2014/main" id="{BBEDBAAF-781E-42FB-BE18-F187FC119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21" name="Oval 10">
              <a:extLst>
                <a:ext uri="{FF2B5EF4-FFF2-40B4-BE49-F238E27FC236}">
                  <a16:creationId xmlns:a16="http://schemas.microsoft.com/office/drawing/2014/main" id="{A8E480BB-3FBC-4D8B-8197-20268B9D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8</a:t>
              </a:r>
            </a:p>
          </p:txBody>
        </p:sp>
        <p:sp>
          <p:nvSpPr>
            <p:cNvPr id="22" name="Oval 12">
              <a:extLst>
                <a:ext uri="{FF2B5EF4-FFF2-40B4-BE49-F238E27FC236}">
                  <a16:creationId xmlns:a16="http://schemas.microsoft.com/office/drawing/2014/main" id="{B9461F6A-F6A5-4045-9891-4D5A5D98C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CDECF1D8-9C76-4A24-8AE3-3649A49B87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9967A7B1-9397-4A05-809F-3E68D6257B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324" y="4131090"/>
              <a:ext cx="304800" cy="661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B07ED83B-95D9-4FD8-B44A-5328D6CF2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D866EABA-5FB9-4D10-9499-910FF081B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0">
              <a:extLst>
                <a:ext uri="{FF2B5EF4-FFF2-40B4-BE49-F238E27FC236}">
                  <a16:creationId xmlns:a16="http://schemas.microsoft.com/office/drawing/2014/main" id="{07ECF861-307F-44D8-8690-2766DB5D47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425CE6A-2D02-4BF0-822A-E6B76DA5CBFB}"/>
                  </a:ext>
                </a:extLst>
              </p:cNvPr>
              <p:cNvSpPr txBox="1"/>
              <p:nvPr/>
            </p:nvSpPr>
            <p:spPr>
              <a:xfrm>
                <a:off x="5638800" y="4724400"/>
                <a:ext cx="7455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425CE6A-2D02-4BF0-822A-E6B76DA5C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724400"/>
                <a:ext cx="74557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D34F97B-4E83-4373-A147-C7D19F94C14D}"/>
                  </a:ext>
                </a:extLst>
              </p:cNvPr>
              <p:cNvSpPr txBox="1"/>
              <p:nvPr/>
            </p:nvSpPr>
            <p:spPr>
              <a:xfrm>
                <a:off x="5486400" y="5177135"/>
                <a:ext cx="23920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D34F97B-4E83-4373-A147-C7D19F94C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177135"/>
                <a:ext cx="2392089" cy="461665"/>
              </a:xfrm>
              <a:prstGeom prst="rect">
                <a:avLst/>
              </a:prstGeom>
              <a:blipFill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2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224D8-06EE-4945-BFBF-76AB65AA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552" y="29337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Part B:</a:t>
            </a:r>
            <a:br>
              <a:rPr lang="en-US" dirty="0"/>
            </a:br>
            <a:r>
              <a:rPr lang="en-US" dirty="0"/>
              <a:t>Operations in BST </a:t>
            </a:r>
          </a:p>
        </p:txBody>
      </p:sp>
    </p:spTree>
    <p:extLst>
      <p:ext uri="{BB962C8B-B14F-4D97-AF65-F5344CB8AC3E}">
        <p14:creationId xmlns:p14="http://schemas.microsoft.com/office/powerpoint/2010/main" val="719616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1F7A4-31AE-491E-8072-A1D8D10FA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20871C-302A-45FE-9913-64C3C11CF12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125200" cy="3328888"/>
              </a:xfrm>
            </p:spPr>
            <p:txBody>
              <a:bodyPr/>
              <a:lstStyle/>
              <a:p>
                <a:r>
                  <a:rPr lang="en-US" sz="2400" dirty="0"/>
                  <a:t>A BST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nodes can be viewed as a way to store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keys in a smart way, so that queries among these keys become easy. </a:t>
                </a:r>
              </a:p>
              <a:p>
                <a:endParaRPr lang="en-US" sz="1400" dirty="0"/>
              </a:p>
              <a:p>
                <a:r>
                  <a:rPr lang="en-US" sz="2400" dirty="0"/>
                  <a:t>Tree-search(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Input:</a:t>
                </a:r>
                <a:r>
                  <a:rPr lang="en-US" sz="2000" dirty="0"/>
                  <a:t>  given a tree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and a query key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Output:</a:t>
                </a:r>
                <a:r>
                  <a:rPr lang="en-US" sz="2000" dirty="0"/>
                  <a:t>  search whether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is in the tree rooted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pPr lvl="2"/>
                <a:r>
                  <a:rPr lang="en-US" sz="1800" dirty="0"/>
                  <a:t>if it is in, return a node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𝑘𝑒𝑦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800" dirty="0"/>
              </a:p>
              <a:p>
                <a:pPr lvl="2"/>
                <a:r>
                  <a:rPr lang="en-US" sz="1800" dirty="0"/>
                  <a:t>otherwise, returns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𝑁𝐼𝐿</m:t>
                    </m:r>
                  </m:oMath>
                </a14:m>
                <a:endParaRPr lang="en-US" sz="1800" dirty="0"/>
              </a:p>
              <a:p>
                <a:pPr lvl="2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20871C-302A-45FE-9913-64C3C11CF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125200" cy="3328888"/>
              </a:xfrm>
              <a:blipFill>
                <a:blip r:embed="rId2"/>
                <a:stretch>
                  <a:fillRect l="-384" t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4A80297-2895-4A68-92F3-9B68E80003FB}"/>
              </a:ext>
            </a:extLst>
          </p:cNvPr>
          <p:cNvGrpSpPr/>
          <p:nvPr/>
        </p:nvGrpSpPr>
        <p:grpSpPr>
          <a:xfrm>
            <a:off x="7010400" y="3962400"/>
            <a:ext cx="3086100" cy="2590800"/>
            <a:chOff x="1447800" y="2659380"/>
            <a:chExt cx="3086100" cy="2590800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E356556-A92C-4429-A077-310A7F0DF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54B71A76-6D30-4688-9B0B-76E7B9A72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278" y="4740691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7</a:t>
              </a: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0EAF3022-CC74-4FCC-8B3B-94A3123EC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0399D1AD-8BDE-4FA0-B9FB-5BAC1EB27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2C487A5B-66CC-4254-9FEF-DBE1A4A4B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8</a:t>
              </a: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2E3E2BCD-E371-4C60-8EEC-C198F9FD9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1" name="Line 16">
              <a:extLst>
                <a:ext uri="{FF2B5EF4-FFF2-40B4-BE49-F238E27FC236}">
                  <a16:creationId xmlns:a16="http://schemas.microsoft.com/office/drawing/2014/main" id="{E91BC684-603D-44D7-80E5-7A26CF8122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7">
              <a:extLst>
                <a:ext uri="{FF2B5EF4-FFF2-40B4-BE49-F238E27FC236}">
                  <a16:creationId xmlns:a16="http://schemas.microsoft.com/office/drawing/2014/main" id="{ABF1BEF6-2655-4321-B563-58DBB30D7C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324" y="4131090"/>
              <a:ext cx="304800" cy="661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7CFD94DD-50FA-489D-8E78-0B135480E7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30336B1C-16B1-498B-BE89-DD4CDF313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0">
              <a:extLst>
                <a:ext uri="{FF2B5EF4-FFF2-40B4-BE49-F238E27FC236}">
                  <a16:creationId xmlns:a16="http://schemas.microsoft.com/office/drawing/2014/main" id="{FB2593F9-B8BE-4972-B0CF-F81B09427B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C79E53-C742-452D-8F99-71F1124F5FA6}"/>
                  </a:ext>
                </a:extLst>
              </p:cNvPr>
              <p:cNvSpPr txBox="1"/>
              <p:nvPr/>
            </p:nvSpPr>
            <p:spPr>
              <a:xfrm>
                <a:off x="8487103" y="384495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C79E53-C742-452D-8F99-71F1124F5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103" y="3844950"/>
                <a:ext cx="4572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485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0312E-E7DA-FFD9-3577-C82E5EBB9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87CE1-CB25-66BE-287B-BED3974F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48F5C0-8298-C37D-F2AB-FF4F01D747B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125200" cy="3328888"/>
              </a:xfrm>
            </p:spPr>
            <p:txBody>
              <a:bodyPr/>
              <a:lstStyle/>
              <a:p>
                <a:r>
                  <a:rPr lang="en-US" sz="2400" dirty="0"/>
                  <a:t>A BST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nodes can be viewed as a way to store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keys in a smart way, so that queries among these keys become easy. </a:t>
                </a:r>
              </a:p>
              <a:p>
                <a:endParaRPr lang="en-US" sz="1400" dirty="0"/>
              </a:p>
              <a:p>
                <a:r>
                  <a:rPr lang="en-US" sz="2400" dirty="0"/>
                  <a:t>Tree-search(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Input:</a:t>
                </a:r>
                <a:r>
                  <a:rPr lang="en-US" sz="2000" dirty="0"/>
                  <a:t>  given a tree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and a query key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Output:</a:t>
                </a:r>
                <a:r>
                  <a:rPr lang="en-US" sz="2000" dirty="0"/>
                  <a:t>  search whether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is in the tree rooted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pPr lvl="2"/>
                <a:r>
                  <a:rPr lang="en-US" sz="1800" dirty="0"/>
                  <a:t>if it is in, return a node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𝑘𝑒𝑦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800" dirty="0"/>
              </a:p>
              <a:p>
                <a:pPr lvl="2"/>
                <a:r>
                  <a:rPr lang="en-US" sz="1800" dirty="0"/>
                  <a:t>otherwise, returns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𝑁𝐼𝐿</m:t>
                    </m:r>
                  </m:oMath>
                </a14:m>
                <a:endParaRPr lang="en-US" sz="1800" dirty="0"/>
              </a:p>
              <a:p>
                <a:pPr lvl="2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48F5C0-8298-C37D-F2AB-FF4F01D747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125200" cy="3328888"/>
              </a:xfrm>
              <a:blipFill>
                <a:blip r:embed="rId2"/>
                <a:stretch>
                  <a:fillRect l="-384" t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2EADB17-BF6F-EED7-9995-5AF049E93FCC}"/>
              </a:ext>
            </a:extLst>
          </p:cNvPr>
          <p:cNvGrpSpPr/>
          <p:nvPr/>
        </p:nvGrpSpPr>
        <p:grpSpPr>
          <a:xfrm>
            <a:off x="7010400" y="3962400"/>
            <a:ext cx="3086100" cy="2590800"/>
            <a:chOff x="1447800" y="2659380"/>
            <a:chExt cx="3086100" cy="2590800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70A14365-9F31-4CEC-0370-7012CC232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45DE0FE5-ACCC-2FDA-049D-9AF5CBD21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278" y="4740691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7</a:t>
              </a: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3CAAB690-5355-7957-BA42-830C6C90A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0B17DB45-FF99-3781-24C8-AA8A5856D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A7C9D0CE-0303-E7C4-A2E3-7B4121C6B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8</a:t>
              </a: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40BF9576-917C-2D75-FE80-315B5693B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1" name="Line 16">
              <a:extLst>
                <a:ext uri="{FF2B5EF4-FFF2-40B4-BE49-F238E27FC236}">
                  <a16:creationId xmlns:a16="http://schemas.microsoft.com/office/drawing/2014/main" id="{8D74C613-2302-F68A-FF92-63555F49AC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7">
              <a:extLst>
                <a:ext uri="{FF2B5EF4-FFF2-40B4-BE49-F238E27FC236}">
                  <a16:creationId xmlns:a16="http://schemas.microsoft.com/office/drawing/2014/main" id="{9797E43F-8C7E-1351-EF49-837BF47281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324" y="4131090"/>
              <a:ext cx="304800" cy="661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5DEA5810-7C52-8A10-C40D-CAEEA51A94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3402C5DC-CF77-509B-6E3F-5FDCA8075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0">
              <a:extLst>
                <a:ext uri="{FF2B5EF4-FFF2-40B4-BE49-F238E27FC236}">
                  <a16:creationId xmlns:a16="http://schemas.microsoft.com/office/drawing/2014/main" id="{E54FAAAC-0BB7-995E-BB37-14C1223817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758573-6B8A-AA78-6E7E-163015C3B61E}"/>
                  </a:ext>
                </a:extLst>
              </p:cNvPr>
              <p:cNvSpPr txBox="1"/>
              <p:nvPr/>
            </p:nvSpPr>
            <p:spPr>
              <a:xfrm>
                <a:off x="2743200" y="4873438"/>
                <a:ext cx="2971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Tree-search(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8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758573-6B8A-AA78-6E7E-163015C3B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873438"/>
                <a:ext cx="2971800" cy="369332"/>
              </a:xfrm>
              <a:prstGeom prst="rect">
                <a:avLst/>
              </a:prstGeom>
              <a:blipFill>
                <a:blip r:embed="rId3"/>
                <a:stretch>
                  <a:fillRect l="-163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4B122A-895D-7EE6-06C0-3BFF8758D060}"/>
                  </a:ext>
                </a:extLst>
              </p:cNvPr>
              <p:cNvSpPr txBox="1"/>
              <p:nvPr/>
            </p:nvSpPr>
            <p:spPr>
              <a:xfrm>
                <a:off x="8487103" y="384495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4B122A-895D-7EE6-06C0-3BFF8758D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103" y="3844950"/>
                <a:ext cx="4572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12FFF3-74D4-6BCE-3037-DB56A255F802}"/>
                  </a:ext>
                </a:extLst>
              </p:cNvPr>
              <p:cNvSpPr txBox="1"/>
              <p:nvPr/>
            </p:nvSpPr>
            <p:spPr>
              <a:xfrm>
                <a:off x="2743200" y="5354548"/>
                <a:ext cx="2971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Tree-search(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4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12FFF3-74D4-6BCE-3037-DB56A255F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354548"/>
                <a:ext cx="2971800" cy="369332"/>
              </a:xfrm>
              <a:prstGeom prst="rect">
                <a:avLst/>
              </a:prstGeom>
              <a:blipFill>
                <a:blip r:embed="rId5"/>
                <a:stretch>
                  <a:fillRect l="-163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691605-7EFB-A382-B8FB-9A1239FCEC4E}"/>
                  </a:ext>
                </a:extLst>
              </p:cNvPr>
              <p:cNvSpPr txBox="1"/>
              <p:nvPr/>
            </p:nvSpPr>
            <p:spPr>
              <a:xfrm>
                <a:off x="2743200" y="5802868"/>
                <a:ext cx="2971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Tree-search(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5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691605-7EFB-A382-B8FB-9A1239FCE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802868"/>
                <a:ext cx="2971800" cy="369332"/>
              </a:xfrm>
              <a:prstGeom prst="rect">
                <a:avLst/>
              </a:prstGeom>
              <a:blipFill>
                <a:blip r:embed="rId6"/>
                <a:stretch>
                  <a:fillRect l="-1639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565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DD06-AFD3-40CC-BCEC-44E1981C7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Tree-search algorithm, recursive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C8BCBD-639B-4E0D-981D-40ACA069122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95300" y="5153222"/>
                <a:ext cx="9601200" cy="2057400"/>
              </a:xfrm>
            </p:spPr>
            <p:txBody>
              <a:bodyPr/>
              <a:lstStyle/>
              <a:p>
                <a:r>
                  <a:rPr lang="en-US" dirty="0"/>
                  <a:t>Given an input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and a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will start by calling  </a:t>
                </a:r>
                <a:r>
                  <a:rPr lang="en-US" dirty="0">
                    <a:solidFill>
                      <a:schemeClr val="tx1"/>
                    </a:solidFill>
                  </a:rPr>
                  <a:t>Tree-search(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dirty="0">
                    <a:solidFill>
                      <a:srgbClr val="0B0E8F"/>
                    </a:solidFill>
                    <a:latin typeface="Cambria Math" panose="02040503050406030204" pitchFamily="18" charset="0"/>
                  </a:rPr>
                  <a:t>root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C8BCBD-639B-4E0D-981D-40ACA06912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95300" y="5153222"/>
                <a:ext cx="9601200" cy="2057400"/>
              </a:xfrm>
              <a:blipFill>
                <a:blip r:embed="rId2"/>
                <a:stretch>
                  <a:fillRect l="-571" t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>
            <a:extLst>
              <a:ext uri="{FF2B5EF4-FFF2-40B4-BE49-F238E27FC236}">
                <a16:creationId xmlns:a16="http://schemas.microsoft.com/office/drawing/2014/main" id="{883B86A0-98A6-4EA1-9185-69C03CE9D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522" y="1143000"/>
            <a:ext cx="5469978" cy="401022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buFont typeface="Wingdings" charset="2"/>
              <a:buNone/>
            </a:pPr>
            <a:r>
              <a:rPr lang="en-US" altLang="en-US" dirty="0"/>
              <a:t>   Tree-search ( </a:t>
            </a:r>
            <a:r>
              <a:rPr lang="en-US" altLang="en-US" i="1" dirty="0">
                <a:solidFill>
                  <a:srgbClr val="0B0E8F"/>
                </a:solidFill>
              </a:rPr>
              <a:t>x, k</a:t>
            </a:r>
            <a:r>
              <a:rPr lang="en-US" altLang="en-US" dirty="0"/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>
                <a:solidFill>
                  <a:srgbClr val="187E61"/>
                </a:solidFill>
              </a:rPr>
              <a:t>if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0B1196"/>
                </a:solidFill>
              </a:rPr>
              <a:t>x</a:t>
            </a:r>
            <a:r>
              <a:rPr lang="en-US" altLang="en-US" dirty="0"/>
              <a:t> is </a:t>
            </a:r>
            <a:r>
              <a:rPr lang="en-US" altLang="en-US" dirty="0">
                <a:solidFill>
                  <a:srgbClr val="187E61"/>
                </a:solidFill>
              </a:rPr>
              <a:t>None</a:t>
            </a:r>
            <a:r>
              <a:rPr lang="en-US" altLang="en-US" dirty="0"/>
              <a:t>: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return </a:t>
            </a:r>
            <a:r>
              <a:rPr lang="en-US" altLang="en-US" dirty="0">
                <a:solidFill>
                  <a:srgbClr val="187E61"/>
                </a:solidFill>
              </a:rPr>
              <a:t>False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>
                <a:solidFill>
                  <a:srgbClr val="187E61"/>
                </a:solidFill>
              </a:rPr>
              <a:t>if</a:t>
            </a:r>
            <a:r>
              <a:rPr lang="en-US" altLang="en-US" dirty="0"/>
              <a:t> </a:t>
            </a:r>
            <a:r>
              <a:rPr lang="en-US" altLang="en-US" dirty="0" err="1"/>
              <a:t>x.key</a:t>
            </a:r>
            <a:r>
              <a:rPr lang="en-US" altLang="en-US" dirty="0"/>
              <a:t> == k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187E61"/>
                </a:solidFill>
              </a:rPr>
              <a:t>return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0B1196"/>
                </a:solidFill>
              </a:rPr>
              <a:t>x</a:t>
            </a:r>
            <a:endParaRPr lang="en-US" altLang="en-US" dirty="0"/>
          </a:p>
          <a:p>
            <a:pPr lvl="1" eaLnBrk="1" hangingPunct="1">
              <a:buFont typeface="Wingdings" charset="2"/>
              <a:buNone/>
            </a:pPr>
            <a:r>
              <a:rPr lang="en-US" altLang="en-US" dirty="0" err="1">
                <a:solidFill>
                  <a:srgbClr val="187E61"/>
                </a:solidFill>
              </a:rPr>
              <a:t>elif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dirty="0"/>
              <a:t> &lt; </a:t>
            </a:r>
            <a:r>
              <a:rPr lang="en-US" altLang="en-US" i="1" dirty="0" err="1">
                <a:solidFill>
                  <a:srgbClr val="0B1196"/>
                </a:solidFill>
              </a:rPr>
              <a:t>x</a:t>
            </a:r>
            <a:r>
              <a:rPr lang="en-US" altLang="en-US" dirty="0" err="1"/>
              <a:t>.key</a:t>
            </a:r>
            <a:endParaRPr lang="en-US" altLang="en-US" dirty="0"/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   </a:t>
            </a:r>
            <a:r>
              <a:rPr lang="en-US" altLang="en-US" dirty="0">
                <a:solidFill>
                  <a:srgbClr val="187E61"/>
                </a:solidFill>
              </a:rPr>
              <a:t>return </a:t>
            </a:r>
            <a:r>
              <a:rPr lang="en-US" altLang="en-US" dirty="0"/>
              <a:t>Tree-search( </a:t>
            </a:r>
            <a:r>
              <a:rPr lang="en-US" altLang="en-US" i="1" dirty="0" err="1">
                <a:solidFill>
                  <a:srgbClr val="0B1196"/>
                </a:solidFill>
              </a:rPr>
              <a:t>x</a:t>
            </a:r>
            <a:r>
              <a:rPr lang="en-US" altLang="en-US" dirty="0" err="1"/>
              <a:t>.left</a:t>
            </a:r>
            <a:r>
              <a:rPr lang="en-US" altLang="en-US" dirty="0"/>
              <a:t>,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dirty="0"/>
              <a:t> )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>
                <a:solidFill>
                  <a:srgbClr val="187E61"/>
                </a:solidFill>
              </a:rPr>
              <a:t>else</a:t>
            </a:r>
            <a:r>
              <a:rPr lang="en-US" altLang="en-US" dirty="0"/>
              <a:t>:  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	</a:t>
            </a:r>
            <a:r>
              <a:rPr lang="en-US" altLang="en-US" dirty="0">
                <a:solidFill>
                  <a:srgbClr val="187E61"/>
                </a:solidFill>
              </a:rPr>
              <a:t>return</a:t>
            </a:r>
            <a:r>
              <a:rPr lang="en-US" altLang="en-US" dirty="0"/>
              <a:t> Tree-search( </a:t>
            </a:r>
            <a:r>
              <a:rPr lang="en-US" altLang="en-US" i="1" dirty="0" err="1">
                <a:solidFill>
                  <a:srgbClr val="0B1196"/>
                </a:solidFill>
              </a:rPr>
              <a:t>x</a:t>
            </a:r>
            <a:r>
              <a:rPr lang="en-US" altLang="en-US" dirty="0" err="1"/>
              <a:t>.right</a:t>
            </a:r>
            <a:r>
              <a:rPr lang="en-US" altLang="en-US" dirty="0"/>
              <a:t>,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dirty="0"/>
              <a:t> )</a:t>
            </a:r>
          </a:p>
          <a:p>
            <a:pPr lvl="1" eaLnBrk="1" hangingPunct="1">
              <a:buFont typeface="Wingdings" charset="2"/>
              <a:buNone/>
            </a:pPr>
            <a:endParaRPr lang="en-US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3DE699-DCCF-4B8C-925F-657A7D05EBAF}"/>
              </a:ext>
            </a:extLst>
          </p:cNvPr>
          <p:cNvGrpSpPr/>
          <p:nvPr/>
        </p:nvGrpSpPr>
        <p:grpSpPr>
          <a:xfrm>
            <a:off x="7467600" y="1447800"/>
            <a:ext cx="3086100" cy="2590800"/>
            <a:chOff x="1447800" y="2659380"/>
            <a:chExt cx="3086100" cy="25908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BB125C3-1DEA-428D-82B6-01C1C98F0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3CBF50F-C032-450D-84D5-B39547A33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278" y="4740691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7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D7F904F-15B5-4D2F-87E2-A8959E875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2A8F9A09-CFA3-46C3-A743-030E33663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35B547B5-91E8-47F3-8BCA-9F73FB1E8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8</a:t>
              </a: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B8E8E53F-6A1E-40DB-B2D7-0FEDC7771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2" name="Line 16">
              <a:extLst>
                <a:ext uri="{FF2B5EF4-FFF2-40B4-BE49-F238E27FC236}">
                  <a16:creationId xmlns:a16="http://schemas.microsoft.com/office/drawing/2014/main" id="{C626BCEB-A31F-4A48-A86F-285C71CAC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7">
              <a:extLst>
                <a:ext uri="{FF2B5EF4-FFF2-40B4-BE49-F238E27FC236}">
                  <a16:creationId xmlns:a16="http://schemas.microsoft.com/office/drawing/2014/main" id="{B1600571-7FC6-47CA-939C-A3D7FEF73A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324" y="4131090"/>
              <a:ext cx="304800" cy="661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8">
              <a:extLst>
                <a:ext uri="{FF2B5EF4-FFF2-40B4-BE49-F238E27FC236}">
                  <a16:creationId xmlns:a16="http://schemas.microsoft.com/office/drawing/2014/main" id="{23510221-A2C7-412A-8B4F-846038C11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9">
              <a:extLst>
                <a:ext uri="{FF2B5EF4-FFF2-40B4-BE49-F238E27FC236}">
                  <a16:creationId xmlns:a16="http://schemas.microsoft.com/office/drawing/2014/main" id="{3BB2BEC5-6BFE-4241-A9B9-0D6EAC1D9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">
              <a:extLst>
                <a:ext uri="{FF2B5EF4-FFF2-40B4-BE49-F238E27FC236}">
                  <a16:creationId xmlns:a16="http://schemas.microsoft.com/office/drawing/2014/main" id="{38118172-B8E3-4633-8354-34233330B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5582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6506D-85BF-8920-C829-9B8BC63CF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6B38-C87B-2BC9-5D0F-B46163EC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Tree-search algorithm, recursive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9F2587-7867-1D3F-E822-FB719BC34E4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95300" y="5153222"/>
                <a:ext cx="11544300" cy="2057400"/>
              </a:xfrm>
            </p:spPr>
            <p:txBody>
              <a:bodyPr/>
              <a:lstStyle/>
              <a:p>
                <a:r>
                  <a:rPr lang="en-US" dirty="0"/>
                  <a:t>Time complexity analysis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denote the worst case time complexity of procedure Tree-search() on any tree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nodes 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9F2587-7867-1D3F-E822-FB719BC34E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95300" y="5153222"/>
                <a:ext cx="11544300" cy="2057400"/>
              </a:xfrm>
              <a:blipFill>
                <a:blip r:embed="rId2"/>
                <a:stretch>
                  <a:fillRect l="-475" t="-2663" r="-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>
            <a:extLst>
              <a:ext uri="{FF2B5EF4-FFF2-40B4-BE49-F238E27FC236}">
                <a16:creationId xmlns:a16="http://schemas.microsoft.com/office/drawing/2014/main" id="{1C6BE97A-4F21-26FA-247D-2E8419754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522" y="1143000"/>
            <a:ext cx="5469978" cy="401022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buFont typeface="Wingdings" charset="2"/>
              <a:buNone/>
            </a:pPr>
            <a:r>
              <a:rPr lang="en-US" altLang="en-US" dirty="0"/>
              <a:t>   Tree-search ( </a:t>
            </a:r>
            <a:r>
              <a:rPr lang="en-US" altLang="en-US" i="1" dirty="0">
                <a:solidFill>
                  <a:srgbClr val="0B0E8F"/>
                </a:solidFill>
              </a:rPr>
              <a:t>x, k</a:t>
            </a:r>
            <a:r>
              <a:rPr lang="en-US" altLang="en-US" dirty="0"/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>
                <a:solidFill>
                  <a:srgbClr val="187E61"/>
                </a:solidFill>
              </a:rPr>
              <a:t>if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0B1196"/>
                </a:solidFill>
              </a:rPr>
              <a:t>x</a:t>
            </a:r>
            <a:r>
              <a:rPr lang="en-US" altLang="en-US" dirty="0"/>
              <a:t> is </a:t>
            </a:r>
            <a:r>
              <a:rPr lang="en-US" altLang="en-US" dirty="0">
                <a:solidFill>
                  <a:srgbClr val="187E61"/>
                </a:solidFill>
              </a:rPr>
              <a:t>None</a:t>
            </a:r>
            <a:r>
              <a:rPr lang="en-US" altLang="en-US" dirty="0"/>
              <a:t>: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return </a:t>
            </a:r>
            <a:r>
              <a:rPr lang="en-US" altLang="en-US" dirty="0">
                <a:solidFill>
                  <a:srgbClr val="187E61"/>
                </a:solidFill>
              </a:rPr>
              <a:t>False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>
                <a:solidFill>
                  <a:srgbClr val="187E61"/>
                </a:solidFill>
              </a:rPr>
              <a:t>if</a:t>
            </a:r>
            <a:r>
              <a:rPr lang="en-US" altLang="en-US" dirty="0"/>
              <a:t> </a:t>
            </a:r>
            <a:r>
              <a:rPr lang="en-US" altLang="en-US" dirty="0" err="1"/>
              <a:t>x.key</a:t>
            </a:r>
            <a:r>
              <a:rPr lang="en-US" altLang="en-US" dirty="0"/>
              <a:t> == k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187E61"/>
                </a:solidFill>
              </a:rPr>
              <a:t>return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0B1196"/>
                </a:solidFill>
              </a:rPr>
              <a:t>x</a:t>
            </a:r>
            <a:endParaRPr lang="en-US" altLang="en-US" dirty="0"/>
          </a:p>
          <a:p>
            <a:pPr lvl="1" eaLnBrk="1" hangingPunct="1">
              <a:buFont typeface="Wingdings" charset="2"/>
              <a:buNone/>
            </a:pPr>
            <a:r>
              <a:rPr lang="en-US" altLang="en-US" dirty="0" err="1">
                <a:solidFill>
                  <a:srgbClr val="187E61"/>
                </a:solidFill>
              </a:rPr>
              <a:t>elif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dirty="0"/>
              <a:t> &lt; </a:t>
            </a:r>
            <a:r>
              <a:rPr lang="en-US" altLang="en-US" i="1" dirty="0" err="1">
                <a:solidFill>
                  <a:srgbClr val="0B1196"/>
                </a:solidFill>
              </a:rPr>
              <a:t>x</a:t>
            </a:r>
            <a:r>
              <a:rPr lang="en-US" altLang="en-US" dirty="0" err="1"/>
              <a:t>.key</a:t>
            </a:r>
            <a:endParaRPr lang="en-US" altLang="en-US" dirty="0"/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   </a:t>
            </a:r>
            <a:r>
              <a:rPr lang="en-US" altLang="en-US" dirty="0">
                <a:solidFill>
                  <a:srgbClr val="187E61"/>
                </a:solidFill>
              </a:rPr>
              <a:t>return </a:t>
            </a:r>
            <a:r>
              <a:rPr lang="en-US" altLang="en-US" dirty="0"/>
              <a:t>Tree-search( </a:t>
            </a:r>
            <a:r>
              <a:rPr lang="en-US" altLang="en-US" i="1" dirty="0" err="1">
                <a:solidFill>
                  <a:srgbClr val="0B1196"/>
                </a:solidFill>
              </a:rPr>
              <a:t>x</a:t>
            </a:r>
            <a:r>
              <a:rPr lang="en-US" altLang="en-US" dirty="0" err="1"/>
              <a:t>.left</a:t>
            </a:r>
            <a:r>
              <a:rPr lang="en-US" altLang="en-US" dirty="0"/>
              <a:t>,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dirty="0"/>
              <a:t> )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>
                <a:solidFill>
                  <a:srgbClr val="187E61"/>
                </a:solidFill>
              </a:rPr>
              <a:t>else</a:t>
            </a:r>
            <a:r>
              <a:rPr lang="en-US" altLang="en-US" dirty="0"/>
              <a:t>:  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	</a:t>
            </a:r>
            <a:r>
              <a:rPr lang="en-US" altLang="en-US" dirty="0">
                <a:solidFill>
                  <a:srgbClr val="187E61"/>
                </a:solidFill>
              </a:rPr>
              <a:t>return</a:t>
            </a:r>
            <a:r>
              <a:rPr lang="en-US" altLang="en-US" dirty="0"/>
              <a:t> Tree-search( </a:t>
            </a:r>
            <a:r>
              <a:rPr lang="en-US" altLang="en-US" i="1" dirty="0" err="1">
                <a:solidFill>
                  <a:srgbClr val="0B1196"/>
                </a:solidFill>
              </a:rPr>
              <a:t>x</a:t>
            </a:r>
            <a:r>
              <a:rPr lang="en-US" altLang="en-US" dirty="0" err="1"/>
              <a:t>.right</a:t>
            </a:r>
            <a:r>
              <a:rPr lang="en-US" altLang="en-US" dirty="0"/>
              <a:t>,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dirty="0"/>
              <a:t> )</a:t>
            </a:r>
          </a:p>
          <a:p>
            <a:pPr lvl="1" eaLnBrk="1" hangingPunct="1">
              <a:buFont typeface="Wingdings" charset="2"/>
              <a:buNone/>
            </a:pPr>
            <a:endParaRPr lang="en-US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99C713-CFF4-9EB2-F30E-BC3D30E173E8}"/>
              </a:ext>
            </a:extLst>
          </p:cNvPr>
          <p:cNvGrpSpPr/>
          <p:nvPr/>
        </p:nvGrpSpPr>
        <p:grpSpPr>
          <a:xfrm>
            <a:off x="7467600" y="1447800"/>
            <a:ext cx="3086100" cy="2590800"/>
            <a:chOff x="1447800" y="2659380"/>
            <a:chExt cx="3086100" cy="25908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D15ED98-86EB-3339-81FC-79B0FF46C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9028CA2-859E-355B-8EC1-9E102022A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278" y="4740691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7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CD8CCA6-D7B2-5720-3EFB-26E65CE9F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C9315BB7-C0A8-861C-EF74-420A82695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31B58770-8F17-6DD7-901A-A62529DC0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8</a:t>
              </a: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8DB5A122-3EB2-5563-60C5-0173FBC4D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2" name="Line 16">
              <a:extLst>
                <a:ext uri="{FF2B5EF4-FFF2-40B4-BE49-F238E27FC236}">
                  <a16:creationId xmlns:a16="http://schemas.microsoft.com/office/drawing/2014/main" id="{90FFC1D0-ECFF-42FA-FAB5-E0D64EBA87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7">
              <a:extLst>
                <a:ext uri="{FF2B5EF4-FFF2-40B4-BE49-F238E27FC236}">
                  <a16:creationId xmlns:a16="http://schemas.microsoft.com/office/drawing/2014/main" id="{F44FFA0E-7C62-D768-C38B-F79D3DE93E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324" y="4131090"/>
              <a:ext cx="304800" cy="661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8">
              <a:extLst>
                <a:ext uri="{FF2B5EF4-FFF2-40B4-BE49-F238E27FC236}">
                  <a16:creationId xmlns:a16="http://schemas.microsoft.com/office/drawing/2014/main" id="{F28B10C6-6605-4664-71AF-A9E17EF43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9">
              <a:extLst>
                <a:ext uri="{FF2B5EF4-FFF2-40B4-BE49-F238E27FC236}">
                  <a16:creationId xmlns:a16="http://schemas.microsoft.com/office/drawing/2014/main" id="{A72075F3-0238-8ADC-6C16-4B7F594DFA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">
              <a:extLst>
                <a:ext uri="{FF2B5EF4-FFF2-40B4-BE49-F238E27FC236}">
                  <a16:creationId xmlns:a16="http://schemas.microsoft.com/office/drawing/2014/main" id="{87F0D8E4-FBE5-6F56-C87D-3EE709947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3568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40CA9-C03E-B5D1-3862-D29693132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7AEC4-3A08-B299-9D1D-4344FF6F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Tree-search algorithm, recursive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6E2AE-4128-FDED-AE0B-1CFB3B71705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" y="5153222"/>
                <a:ext cx="12115800" cy="2057400"/>
              </a:xfrm>
            </p:spPr>
            <p:txBody>
              <a:bodyPr/>
              <a:lstStyle/>
              <a:p>
                <a:r>
                  <a:rPr lang="en-US" dirty="0"/>
                  <a:t>Time complexity analysis</a:t>
                </a:r>
              </a:p>
              <a:p>
                <a:pPr lvl="1"/>
                <a:r>
                  <a:rPr lang="en-US" dirty="0"/>
                  <a:t>Other than recursive call,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within each Tree-search call.  Hence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proportional to the number of nodes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we will call Tree-search on. This implies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tree-height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6E2AE-4128-FDED-AE0B-1CFB3B7170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" y="5153222"/>
                <a:ext cx="12115800" cy="2057400"/>
              </a:xfrm>
              <a:blipFill>
                <a:blip r:embed="rId2"/>
                <a:stretch>
                  <a:fillRect l="-453" t="-2663" r="-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>
            <a:extLst>
              <a:ext uri="{FF2B5EF4-FFF2-40B4-BE49-F238E27FC236}">
                <a16:creationId xmlns:a16="http://schemas.microsoft.com/office/drawing/2014/main" id="{41D901FB-D374-DCDC-1718-17EFD30BD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522" y="1143000"/>
            <a:ext cx="5469978" cy="401022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  <a:defRPr sz="28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buFont typeface="Wingdings" charset="2"/>
              <a:buNone/>
            </a:pPr>
            <a:r>
              <a:rPr lang="en-US" altLang="en-US" dirty="0"/>
              <a:t>   Tree-search ( </a:t>
            </a:r>
            <a:r>
              <a:rPr lang="en-US" altLang="en-US" i="1" dirty="0">
                <a:solidFill>
                  <a:srgbClr val="0B0E8F"/>
                </a:solidFill>
              </a:rPr>
              <a:t>x, k</a:t>
            </a:r>
            <a:r>
              <a:rPr lang="en-US" altLang="en-US" dirty="0"/>
              <a:t>)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>
                <a:solidFill>
                  <a:srgbClr val="187E61"/>
                </a:solidFill>
              </a:rPr>
              <a:t>if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0B1196"/>
                </a:solidFill>
              </a:rPr>
              <a:t>x</a:t>
            </a:r>
            <a:r>
              <a:rPr lang="en-US" altLang="en-US" dirty="0"/>
              <a:t> is </a:t>
            </a:r>
            <a:r>
              <a:rPr lang="en-US" altLang="en-US" dirty="0">
                <a:solidFill>
                  <a:srgbClr val="187E61"/>
                </a:solidFill>
              </a:rPr>
              <a:t>None</a:t>
            </a:r>
            <a:r>
              <a:rPr lang="en-US" altLang="en-US" dirty="0"/>
              <a:t>: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return </a:t>
            </a:r>
            <a:r>
              <a:rPr lang="en-US" altLang="en-US" dirty="0">
                <a:solidFill>
                  <a:srgbClr val="187E61"/>
                </a:solidFill>
              </a:rPr>
              <a:t>False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>
                <a:solidFill>
                  <a:srgbClr val="187E61"/>
                </a:solidFill>
              </a:rPr>
              <a:t>if</a:t>
            </a:r>
            <a:r>
              <a:rPr lang="en-US" altLang="en-US" dirty="0"/>
              <a:t> </a:t>
            </a:r>
            <a:r>
              <a:rPr lang="en-US" altLang="en-US" dirty="0" err="1"/>
              <a:t>x.key</a:t>
            </a:r>
            <a:r>
              <a:rPr lang="en-US" altLang="en-US" dirty="0"/>
              <a:t> == k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187E61"/>
                </a:solidFill>
              </a:rPr>
              <a:t>return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0B1196"/>
                </a:solidFill>
              </a:rPr>
              <a:t>x</a:t>
            </a:r>
            <a:endParaRPr lang="en-US" altLang="en-US" dirty="0"/>
          </a:p>
          <a:p>
            <a:pPr lvl="1" eaLnBrk="1" hangingPunct="1">
              <a:buFont typeface="Wingdings" charset="2"/>
              <a:buNone/>
            </a:pPr>
            <a:r>
              <a:rPr lang="en-US" altLang="en-US" dirty="0" err="1">
                <a:solidFill>
                  <a:srgbClr val="187E61"/>
                </a:solidFill>
              </a:rPr>
              <a:t>elif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dirty="0"/>
              <a:t> &lt; </a:t>
            </a:r>
            <a:r>
              <a:rPr lang="en-US" altLang="en-US" i="1" dirty="0" err="1">
                <a:solidFill>
                  <a:srgbClr val="0B1196"/>
                </a:solidFill>
              </a:rPr>
              <a:t>x</a:t>
            </a:r>
            <a:r>
              <a:rPr lang="en-US" altLang="en-US" dirty="0" err="1"/>
              <a:t>.key</a:t>
            </a:r>
            <a:endParaRPr lang="en-US" altLang="en-US" dirty="0"/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   </a:t>
            </a:r>
            <a:r>
              <a:rPr lang="en-US" altLang="en-US" dirty="0">
                <a:solidFill>
                  <a:srgbClr val="187E61"/>
                </a:solidFill>
              </a:rPr>
              <a:t>return </a:t>
            </a:r>
            <a:r>
              <a:rPr lang="en-US" altLang="en-US" dirty="0"/>
              <a:t>Tree-search( </a:t>
            </a:r>
            <a:r>
              <a:rPr lang="en-US" altLang="en-US" i="1" dirty="0" err="1">
                <a:solidFill>
                  <a:srgbClr val="0B1196"/>
                </a:solidFill>
              </a:rPr>
              <a:t>x</a:t>
            </a:r>
            <a:r>
              <a:rPr lang="en-US" altLang="en-US" dirty="0" err="1"/>
              <a:t>.left</a:t>
            </a:r>
            <a:r>
              <a:rPr lang="en-US" altLang="en-US" dirty="0"/>
              <a:t>,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dirty="0"/>
              <a:t> )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>
                <a:solidFill>
                  <a:srgbClr val="187E61"/>
                </a:solidFill>
              </a:rPr>
              <a:t>else</a:t>
            </a:r>
            <a:r>
              <a:rPr lang="en-US" altLang="en-US" dirty="0"/>
              <a:t>:  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dirty="0"/>
              <a:t>		</a:t>
            </a:r>
            <a:r>
              <a:rPr lang="en-US" altLang="en-US" dirty="0">
                <a:solidFill>
                  <a:srgbClr val="187E61"/>
                </a:solidFill>
              </a:rPr>
              <a:t>return</a:t>
            </a:r>
            <a:r>
              <a:rPr lang="en-US" altLang="en-US" dirty="0"/>
              <a:t> Tree-search( </a:t>
            </a:r>
            <a:r>
              <a:rPr lang="en-US" altLang="en-US" i="1" dirty="0" err="1">
                <a:solidFill>
                  <a:srgbClr val="0B1196"/>
                </a:solidFill>
              </a:rPr>
              <a:t>x</a:t>
            </a:r>
            <a:r>
              <a:rPr lang="en-US" altLang="en-US" dirty="0" err="1"/>
              <a:t>.right</a:t>
            </a:r>
            <a:r>
              <a:rPr lang="en-US" altLang="en-US" dirty="0"/>
              <a:t>, </a:t>
            </a:r>
            <a:r>
              <a:rPr lang="en-US" altLang="en-US" i="1" dirty="0">
                <a:solidFill>
                  <a:srgbClr val="0B1196"/>
                </a:solidFill>
              </a:rPr>
              <a:t>k</a:t>
            </a:r>
            <a:r>
              <a:rPr lang="en-US" altLang="en-US" dirty="0"/>
              <a:t> )</a:t>
            </a:r>
          </a:p>
          <a:p>
            <a:pPr lvl="1" eaLnBrk="1" hangingPunct="1">
              <a:buFont typeface="Wingdings" charset="2"/>
              <a:buNone/>
            </a:pPr>
            <a:endParaRPr lang="en-US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877930-9083-87C4-BDF3-ABBABA564959}"/>
              </a:ext>
            </a:extLst>
          </p:cNvPr>
          <p:cNvGrpSpPr/>
          <p:nvPr/>
        </p:nvGrpSpPr>
        <p:grpSpPr>
          <a:xfrm>
            <a:off x="7467600" y="1447800"/>
            <a:ext cx="3086100" cy="2590800"/>
            <a:chOff x="1447800" y="2659380"/>
            <a:chExt cx="3086100" cy="25908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8F06117-5449-50CF-47C4-9DB72C436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37E75E0-0527-61E1-DA7A-9184C1BE2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278" y="4740691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7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7409DB8-4EAE-38D8-D73D-78DEE25FE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822D149C-504D-6C58-C8E0-B8E9C8E31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C3D534A9-5DF3-2C9F-2A17-2250CFD71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8</a:t>
              </a: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2AC8001E-0FD2-BC90-E932-0D73E95E6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2" name="Line 16">
              <a:extLst>
                <a:ext uri="{FF2B5EF4-FFF2-40B4-BE49-F238E27FC236}">
                  <a16:creationId xmlns:a16="http://schemas.microsoft.com/office/drawing/2014/main" id="{4EFB20E8-50FE-946A-8114-2A1EA8EA0D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7">
              <a:extLst>
                <a:ext uri="{FF2B5EF4-FFF2-40B4-BE49-F238E27FC236}">
                  <a16:creationId xmlns:a16="http://schemas.microsoft.com/office/drawing/2014/main" id="{F920CFA1-5343-1107-6121-1EBCF556F5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324" y="4131090"/>
              <a:ext cx="304800" cy="661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8">
              <a:extLst>
                <a:ext uri="{FF2B5EF4-FFF2-40B4-BE49-F238E27FC236}">
                  <a16:creationId xmlns:a16="http://schemas.microsoft.com/office/drawing/2014/main" id="{E656DA83-2B6A-E5FF-7966-388BA0FFE7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9">
              <a:extLst>
                <a:ext uri="{FF2B5EF4-FFF2-40B4-BE49-F238E27FC236}">
                  <a16:creationId xmlns:a16="http://schemas.microsoft.com/office/drawing/2014/main" id="{ADC6C126-4DF9-0092-4FCD-44B13803AB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">
              <a:extLst>
                <a:ext uri="{FF2B5EF4-FFF2-40B4-BE49-F238E27FC236}">
                  <a16:creationId xmlns:a16="http://schemas.microsoft.com/office/drawing/2014/main" id="{CCFCB52E-DD8F-B53B-4113-D104CEE7D8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716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A7438-BAF6-4BE8-A235-80CD2A0CB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Tree-search: Pseudo-code of the iterative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A20E0-98D6-43DA-82FE-46C0659A856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A9AF863-F9DB-48DA-83BC-497935407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43050"/>
            <a:ext cx="5543550" cy="4095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496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FD133-F023-4075-9204-B77C72EC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/ Maximum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D872AB-2DF6-4638-B014-23513B8FA15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Tree-minimum(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Input</a:t>
                </a:r>
                <a:r>
                  <a:rPr lang="en-US" dirty="0"/>
                  <a:t>: 	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of a BST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Output</a:t>
                </a:r>
                <a:r>
                  <a:rPr lang="en-US" dirty="0"/>
                  <a:t>: 	return the node containing minimum key in the subtree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D872AB-2DF6-4638-B014-23513B8FA1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9882EB7-2EBE-4B7D-B06D-8D6966BD8086}"/>
              </a:ext>
            </a:extLst>
          </p:cNvPr>
          <p:cNvGrpSpPr/>
          <p:nvPr/>
        </p:nvGrpSpPr>
        <p:grpSpPr>
          <a:xfrm>
            <a:off x="7127328" y="3105540"/>
            <a:ext cx="3086100" cy="2590800"/>
            <a:chOff x="1447800" y="2659380"/>
            <a:chExt cx="3086100" cy="2590800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2CB44017-2E6F-43C1-AF95-41D5AAB15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5C1A5990-DFF5-4943-8188-15E7695B5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278" y="4740691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7</a:t>
              </a: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19EB3650-40AA-4806-97F7-6F8D1DA8C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C564EC59-51DF-46AF-8AD7-9B253F83F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400E6068-BBA3-43CA-B2FD-6BE1FDFBB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8</a:t>
              </a: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EE921D3E-876B-4FC2-8A9E-5D7D453ED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1" name="Line 16">
              <a:extLst>
                <a:ext uri="{FF2B5EF4-FFF2-40B4-BE49-F238E27FC236}">
                  <a16:creationId xmlns:a16="http://schemas.microsoft.com/office/drawing/2014/main" id="{6FFEC1FF-076F-4D2F-971B-52186FFD21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7">
              <a:extLst>
                <a:ext uri="{FF2B5EF4-FFF2-40B4-BE49-F238E27FC236}">
                  <a16:creationId xmlns:a16="http://schemas.microsoft.com/office/drawing/2014/main" id="{3BFC9DBE-2B86-4D20-A056-B189DA2890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324" y="4131090"/>
              <a:ext cx="304800" cy="661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C19E1EE9-3F35-4091-8E56-A23AEDA0E2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C027AD78-09BF-471A-9D8C-36F11A331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0">
              <a:extLst>
                <a:ext uri="{FF2B5EF4-FFF2-40B4-BE49-F238E27FC236}">
                  <a16:creationId xmlns:a16="http://schemas.microsoft.com/office/drawing/2014/main" id="{698049E4-4258-44AA-A38A-9CC3D327DD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C3C16B-072B-4CCE-9DA8-33A6AD8B5F65}"/>
                  </a:ext>
                </a:extLst>
              </p:cNvPr>
              <p:cNvSpPr txBox="1"/>
              <p:nvPr/>
            </p:nvSpPr>
            <p:spPr>
              <a:xfrm>
                <a:off x="8563304" y="28956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C3C16B-072B-4CCE-9DA8-33A6AD8B5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304" y="2895600"/>
                <a:ext cx="4572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1600080-0DBA-4737-B985-494FDC0C6702}"/>
                  </a:ext>
                </a:extLst>
              </p:cNvPr>
              <p:cNvSpPr txBox="1"/>
              <p:nvPr/>
            </p:nvSpPr>
            <p:spPr>
              <a:xfrm>
                <a:off x="9614996" y="3876739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1600080-0DBA-4737-B985-494FDC0C6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996" y="3876739"/>
                <a:ext cx="457200" cy="461665"/>
              </a:xfrm>
              <a:prstGeom prst="rect">
                <a:avLst/>
              </a:prstGeom>
              <a:blipFill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682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FD133-F023-4075-9204-B77C72EC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/ Maximum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D872AB-2DF6-4638-B014-23513B8FA15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1"/>
                <a:ext cx="11049000" cy="1753387"/>
              </a:xfrm>
            </p:spPr>
            <p:txBody>
              <a:bodyPr/>
              <a:lstStyle/>
              <a:p>
                <a:r>
                  <a:rPr lang="en-US" dirty="0"/>
                  <a:t>Tree-minimum(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Input</a:t>
                </a:r>
                <a:r>
                  <a:rPr lang="en-US" dirty="0"/>
                  <a:t>: 	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of a BST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Output</a:t>
                </a:r>
                <a:r>
                  <a:rPr lang="en-US" dirty="0"/>
                  <a:t>: 	return the node containing a minimum key in the subtree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D872AB-2DF6-4638-B014-23513B8FA1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1"/>
                <a:ext cx="11049000" cy="1753387"/>
              </a:xfrm>
              <a:blipFill>
                <a:blip r:embed="rId2"/>
                <a:stretch>
                  <a:fillRect l="-496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9882EB7-2EBE-4B7D-B06D-8D6966BD8086}"/>
              </a:ext>
            </a:extLst>
          </p:cNvPr>
          <p:cNvGrpSpPr/>
          <p:nvPr/>
        </p:nvGrpSpPr>
        <p:grpSpPr>
          <a:xfrm>
            <a:off x="7127328" y="3124200"/>
            <a:ext cx="3086100" cy="2590800"/>
            <a:chOff x="1447800" y="2659380"/>
            <a:chExt cx="3086100" cy="2590800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2CB44017-2E6F-43C1-AF95-41D5AAB15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5C1A5990-DFF5-4943-8188-15E7695B5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278" y="4740691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7</a:t>
              </a: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19EB3650-40AA-4806-97F7-6F8D1DA8C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C564EC59-51DF-46AF-8AD7-9B253F83F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400E6068-BBA3-43CA-B2FD-6BE1FDFBB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8</a:t>
              </a: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EE921D3E-876B-4FC2-8A9E-5D7D453ED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1" name="Line 16">
              <a:extLst>
                <a:ext uri="{FF2B5EF4-FFF2-40B4-BE49-F238E27FC236}">
                  <a16:creationId xmlns:a16="http://schemas.microsoft.com/office/drawing/2014/main" id="{6FFEC1FF-076F-4D2F-971B-52186FFD21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7">
              <a:extLst>
                <a:ext uri="{FF2B5EF4-FFF2-40B4-BE49-F238E27FC236}">
                  <a16:creationId xmlns:a16="http://schemas.microsoft.com/office/drawing/2014/main" id="{3BFC9DBE-2B86-4D20-A056-B189DA2890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324" y="4131090"/>
              <a:ext cx="304800" cy="661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C19E1EE9-3F35-4091-8E56-A23AEDA0E2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C027AD78-09BF-471A-9D8C-36F11A331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0">
              <a:extLst>
                <a:ext uri="{FF2B5EF4-FFF2-40B4-BE49-F238E27FC236}">
                  <a16:creationId xmlns:a16="http://schemas.microsoft.com/office/drawing/2014/main" id="{698049E4-4258-44AA-A38A-9CC3D327DD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6BFAE95-F09E-4A92-B1CC-C6F5B7CFA363}"/>
              </a:ext>
            </a:extLst>
          </p:cNvPr>
          <p:cNvSpPr txBox="1">
            <a:spLocks/>
          </p:cNvSpPr>
          <p:nvPr/>
        </p:nvSpPr>
        <p:spPr bwMode="auto">
          <a:xfrm>
            <a:off x="2303736" y="3074276"/>
            <a:ext cx="3832992" cy="170004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Tree-minimum(</a:t>
            </a:r>
            <a:r>
              <a:rPr lang="en-US" altLang="en-US" i="1" dirty="0">
                <a:solidFill>
                  <a:srgbClr val="0B1196"/>
                </a:solidFill>
              </a:rPr>
              <a:t>x</a:t>
            </a:r>
            <a:r>
              <a:rPr lang="en-US" altLang="en-US" dirty="0"/>
              <a:t>)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 dirty="0"/>
              <a:t>  </a:t>
            </a:r>
            <a:r>
              <a:rPr lang="en-US" altLang="en-US" sz="2400" dirty="0"/>
              <a:t>while </a:t>
            </a:r>
            <a:r>
              <a:rPr lang="en-US" altLang="en-US" sz="2400" i="1" dirty="0" err="1">
                <a:solidFill>
                  <a:srgbClr val="0B1196"/>
                </a:solidFill>
              </a:rPr>
              <a:t>x</a:t>
            </a:r>
            <a:r>
              <a:rPr lang="en-US" altLang="en-US" sz="2400" dirty="0" err="1"/>
              <a:t>.left</a:t>
            </a:r>
            <a:r>
              <a:rPr lang="en-US" altLang="en-US" sz="2400" dirty="0"/>
              <a:t> is not </a:t>
            </a:r>
            <a:r>
              <a:rPr lang="en-US" altLang="en-US" sz="2400" dirty="0">
                <a:solidFill>
                  <a:srgbClr val="187E61"/>
                </a:solidFill>
              </a:rPr>
              <a:t>None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/>
              <a:t>		   </a:t>
            </a:r>
            <a:r>
              <a:rPr lang="en-US" altLang="en-US" sz="2400" i="1" dirty="0">
                <a:solidFill>
                  <a:srgbClr val="0B1196"/>
                </a:solidFill>
              </a:rPr>
              <a:t>x</a:t>
            </a:r>
            <a:r>
              <a:rPr lang="en-US" altLang="en-US" sz="2400" dirty="0"/>
              <a:t> = </a:t>
            </a:r>
            <a:r>
              <a:rPr lang="en-US" altLang="en-US" sz="2400" i="1" dirty="0" err="1">
                <a:solidFill>
                  <a:srgbClr val="0B1196"/>
                </a:solidFill>
              </a:rPr>
              <a:t>x</a:t>
            </a:r>
            <a:r>
              <a:rPr lang="en-US" altLang="en-US" sz="2400" dirty="0" err="1"/>
              <a:t>.left</a:t>
            </a:r>
            <a:r>
              <a:rPr lang="en-US" altLang="en-US" sz="2400" dirty="0"/>
              <a:t>;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/>
              <a:t>  return </a:t>
            </a:r>
            <a:r>
              <a:rPr lang="en-US" altLang="en-US" sz="2400" i="1" dirty="0">
                <a:solidFill>
                  <a:srgbClr val="0B1196"/>
                </a:solidFill>
              </a:rPr>
              <a:t>x</a:t>
            </a:r>
            <a:r>
              <a:rPr lang="en-US" altLang="en-US" sz="2400" dirty="0"/>
              <a:t>; </a:t>
            </a:r>
          </a:p>
          <a:p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71DEC41-655D-4C66-87F4-20F468921854}"/>
              </a:ext>
            </a:extLst>
          </p:cNvPr>
          <p:cNvSpPr txBox="1">
            <a:spLocks/>
          </p:cNvSpPr>
          <p:nvPr/>
        </p:nvSpPr>
        <p:spPr bwMode="auto">
          <a:xfrm>
            <a:off x="609600" y="4916348"/>
            <a:ext cx="6248400" cy="133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7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73815-3B8C-6495-BEAF-B34AF3EBB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974E6-EEB0-218B-25A4-BA62C9F3131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Imagine you are maintaining a database indexed by some keys (real values), and you hope to support the following operations: </a:t>
            </a:r>
          </a:p>
          <a:p>
            <a:endParaRPr lang="en-US" sz="800" dirty="0"/>
          </a:p>
          <a:p>
            <a:pPr lvl="8"/>
            <a:endParaRPr lang="en-US" altLang="en-US" sz="800" dirty="0"/>
          </a:p>
          <a:p>
            <a:pPr lvl="1"/>
            <a:r>
              <a:rPr lang="en-US" altLang="en-US" sz="2000" dirty="0"/>
              <a:t>Search </a:t>
            </a:r>
          </a:p>
          <a:p>
            <a:pPr lvl="1"/>
            <a:r>
              <a:rPr lang="en-US" altLang="en-US" sz="2000" dirty="0"/>
              <a:t>Maximum</a:t>
            </a:r>
          </a:p>
          <a:p>
            <a:pPr lvl="1"/>
            <a:r>
              <a:rPr lang="en-US" altLang="en-US" sz="2000" dirty="0"/>
              <a:t>Minimum</a:t>
            </a:r>
          </a:p>
          <a:p>
            <a:pPr lvl="1"/>
            <a:r>
              <a:rPr lang="en-US" altLang="en-US" sz="2000" dirty="0"/>
              <a:t>Successor</a:t>
            </a:r>
          </a:p>
          <a:p>
            <a:pPr lvl="1"/>
            <a:r>
              <a:rPr lang="en-US" altLang="en-US" sz="2000" dirty="0"/>
              <a:t>Predecessor</a:t>
            </a:r>
          </a:p>
          <a:p>
            <a:pPr lvl="8"/>
            <a:endParaRPr lang="en-US" altLang="en-US" sz="2000" dirty="0"/>
          </a:p>
          <a:p>
            <a:pPr lvl="1"/>
            <a:r>
              <a:rPr lang="en-US" altLang="en-US" sz="2000" dirty="0"/>
              <a:t>Insert</a:t>
            </a:r>
          </a:p>
          <a:p>
            <a:pPr lvl="1"/>
            <a:r>
              <a:rPr lang="en-US" altLang="en-US" sz="2000" dirty="0"/>
              <a:t>Delete </a:t>
            </a:r>
          </a:p>
          <a:p>
            <a:pPr lvl="1"/>
            <a:r>
              <a:rPr lang="en-US" altLang="en-US" sz="2000" dirty="0"/>
              <a:t>Extract-Max</a:t>
            </a:r>
          </a:p>
          <a:p>
            <a:pPr lvl="1"/>
            <a:r>
              <a:rPr lang="en-US" altLang="en-US" sz="2000" dirty="0"/>
              <a:t>Increase-key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87683-47E5-B149-7A3B-A9A761DE0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(Dynamic) Set operations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39C2AC-40E3-2A53-C150-B7DA375E6BA6}"/>
              </a:ext>
            </a:extLst>
          </p:cNvPr>
          <p:cNvGrpSpPr/>
          <p:nvPr/>
        </p:nvGrpSpPr>
        <p:grpSpPr>
          <a:xfrm>
            <a:off x="945274" y="2362201"/>
            <a:ext cx="4160126" cy="2057400"/>
            <a:chOff x="945274" y="2362201"/>
            <a:chExt cx="4160126" cy="2057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180CA64-A358-FC5C-974F-ADBB990380F1}"/>
                </a:ext>
              </a:extLst>
            </p:cNvPr>
            <p:cNvSpPr/>
            <p:nvPr/>
          </p:nvSpPr>
          <p:spPr>
            <a:xfrm>
              <a:off x="945274" y="2362201"/>
              <a:ext cx="2362200" cy="2057400"/>
            </a:xfrm>
            <a:prstGeom prst="rect">
              <a:avLst/>
            </a:prstGeom>
            <a:solidFill>
              <a:srgbClr val="187E61">
                <a:alpha val="3686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E060F11-EEF6-1B97-8C35-6522CAD99618}"/>
                </a:ext>
              </a:extLst>
            </p:cNvPr>
            <p:cNvSpPr/>
            <p:nvPr/>
          </p:nvSpPr>
          <p:spPr>
            <a:xfrm>
              <a:off x="3429000" y="3106125"/>
              <a:ext cx="1676400" cy="573450"/>
            </a:xfrm>
            <a:prstGeom prst="rect">
              <a:avLst/>
            </a:prstGeom>
            <a:solidFill>
              <a:srgbClr val="187E6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Static operations!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3FDBDE7-379D-C950-C5F1-DEDFED1BDFD2}"/>
              </a:ext>
            </a:extLst>
          </p:cNvPr>
          <p:cNvGrpSpPr/>
          <p:nvPr/>
        </p:nvGrpSpPr>
        <p:grpSpPr>
          <a:xfrm>
            <a:off x="914400" y="4572000"/>
            <a:ext cx="4191000" cy="2057400"/>
            <a:chOff x="914400" y="4572000"/>
            <a:chExt cx="4191000" cy="2057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9690E6-0FAD-C550-62D2-5B31A772D3CF}"/>
                </a:ext>
              </a:extLst>
            </p:cNvPr>
            <p:cNvSpPr/>
            <p:nvPr/>
          </p:nvSpPr>
          <p:spPr>
            <a:xfrm>
              <a:off x="914400" y="4572000"/>
              <a:ext cx="2362200" cy="2057400"/>
            </a:xfrm>
            <a:prstGeom prst="rect">
              <a:avLst/>
            </a:prstGeom>
            <a:solidFill>
              <a:schemeClr val="accent4">
                <a:alpha val="2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1788A3A-E1CA-B960-83CE-A03CCEF318DC}"/>
                </a:ext>
              </a:extLst>
            </p:cNvPr>
            <p:cNvSpPr/>
            <p:nvPr/>
          </p:nvSpPr>
          <p:spPr>
            <a:xfrm>
              <a:off x="3429000" y="5065350"/>
              <a:ext cx="1676400" cy="57345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Dynamic operations!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2328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435E4-105B-7C4F-9F6D-EC3ABC2F6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0514C-C634-DA4E-27B4-17099B21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/ Maximum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FAF9DF-7768-3BD9-E9AD-C351244B03E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1"/>
                <a:ext cx="11049000" cy="1753387"/>
              </a:xfrm>
            </p:spPr>
            <p:txBody>
              <a:bodyPr/>
              <a:lstStyle/>
              <a:p>
                <a:r>
                  <a:rPr lang="en-US" dirty="0"/>
                  <a:t>Tree-minimum(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Input</a:t>
                </a:r>
                <a:r>
                  <a:rPr lang="en-US" dirty="0"/>
                  <a:t>: 	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of a BST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Output</a:t>
                </a:r>
                <a:r>
                  <a:rPr lang="en-US" dirty="0"/>
                  <a:t>: 	return the node containing a minimum key in the subtree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FAF9DF-7768-3BD9-E9AD-C351244B03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1"/>
                <a:ext cx="11049000" cy="1753387"/>
              </a:xfrm>
              <a:blipFill>
                <a:blip r:embed="rId2"/>
                <a:stretch>
                  <a:fillRect l="-496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B3ACDA1-C605-3226-0016-D008EF966677}"/>
              </a:ext>
            </a:extLst>
          </p:cNvPr>
          <p:cNvGrpSpPr/>
          <p:nvPr/>
        </p:nvGrpSpPr>
        <p:grpSpPr>
          <a:xfrm>
            <a:off x="7127328" y="3124200"/>
            <a:ext cx="3086100" cy="2590800"/>
            <a:chOff x="1447800" y="2659380"/>
            <a:chExt cx="3086100" cy="2590800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A9F5FAF9-3288-7ADD-E23D-951480F0E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5D73903C-E5FD-E88A-4CCE-847D312D9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278" y="4740691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7</a:t>
              </a: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288DFADA-227A-EA2F-07BA-876F664B7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A06EA576-5855-60F6-311A-DAA81E8C8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115B1482-E1F3-58C4-AE1D-53E83B3E6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8</a:t>
              </a: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8FFE1BE2-5572-0FA8-6C22-BE4A2D405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1" name="Line 16">
              <a:extLst>
                <a:ext uri="{FF2B5EF4-FFF2-40B4-BE49-F238E27FC236}">
                  <a16:creationId xmlns:a16="http://schemas.microsoft.com/office/drawing/2014/main" id="{F7489B79-DA85-4BCE-7845-54E1647AD3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7">
              <a:extLst>
                <a:ext uri="{FF2B5EF4-FFF2-40B4-BE49-F238E27FC236}">
                  <a16:creationId xmlns:a16="http://schemas.microsoft.com/office/drawing/2014/main" id="{662F9C75-EF38-E202-E86E-CEF940331A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324" y="4131090"/>
              <a:ext cx="304800" cy="661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0369B72F-CA88-F683-89CD-A830D7D8F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8B8769F1-254A-C328-1393-D2ACB7A5E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0">
              <a:extLst>
                <a:ext uri="{FF2B5EF4-FFF2-40B4-BE49-F238E27FC236}">
                  <a16:creationId xmlns:a16="http://schemas.microsoft.com/office/drawing/2014/main" id="{9999DF01-90E4-81E0-D00D-B8E32CB3EE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9FC4C976-5ABD-D43D-6F5D-A9D718CED27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4916348"/>
                <a:ext cx="6248400" cy="1332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Time complexity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height of input tree 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9FC4C976-5ABD-D43D-6F5D-A9D718CED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916348"/>
                <a:ext cx="6248400" cy="1332053"/>
              </a:xfrm>
              <a:prstGeom prst="rect">
                <a:avLst/>
              </a:prstGeom>
              <a:blipFill>
                <a:blip r:embed="rId3"/>
                <a:stretch>
                  <a:fillRect l="-878" t="-411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C1137E-228A-4966-A9FD-A97F3A3B3EFE}"/>
              </a:ext>
            </a:extLst>
          </p:cNvPr>
          <p:cNvSpPr txBox="1">
            <a:spLocks/>
          </p:cNvSpPr>
          <p:nvPr/>
        </p:nvSpPr>
        <p:spPr bwMode="auto">
          <a:xfrm>
            <a:off x="2303736" y="3074276"/>
            <a:ext cx="3832992" cy="170004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Tree-minimum(</a:t>
            </a:r>
            <a:r>
              <a:rPr lang="en-US" altLang="en-US" i="1" dirty="0">
                <a:solidFill>
                  <a:srgbClr val="0B1196"/>
                </a:solidFill>
              </a:rPr>
              <a:t>x</a:t>
            </a:r>
            <a:r>
              <a:rPr lang="en-US" altLang="en-US" dirty="0"/>
              <a:t>)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 dirty="0"/>
              <a:t>  </a:t>
            </a:r>
            <a:r>
              <a:rPr lang="en-US" altLang="en-US" sz="2400" dirty="0"/>
              <a:t>while </a:t>
            </a:r>
            <a:r>
              <a:rPr lang="en-US" altLang="en-US" sz="2400" i="1" dirty="0" err="1">
                <a:solidFill>
                  <a:srgbClr val="0B1196"/>
                </a:solidFill>
              </a:rPr>
              <a:t>x</a:t>
            </a:r>
            <a:r>
              <a:rPr lang="en-US" altLang="en-US" sz="2400" dirty="0" err="1"/>
              <a:t>.left</a:t>
            </a:r>
            <a:r>
              <a:rPr lang="en-US" altLang="en-US" sz="2400" dirty="0"/>
              <a:t> is not </a:t>
            </a:r>
            <a:r>
              <a:rPr lang="en-US" altLang="en-US" sz="2400" dirty="0">
                <a:solidFill>
                  <a:srgbClr val="187E61"/>
                </a:solidFill>
              </a:rPr>
              <a:t>None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/>
              <a:t>		   </a:t>
            </a:r>
            <a:r>
              <a:rPr lang="en-US" altLang="en-US" sz="2400" i="1" dirty="0">
                <a:solidFill>
                  <a:srgbClr val="0B1196"/>
                </a:solidFill>
              </a:rPr>
              <a:t>x</a:t>
            </a:r>
            <a:r>
              <a:rPr lang="en-US" altLang="en-US" sz="2400" dirty="0"/>
              <a:t> = </a:t>
            </a:r>
            <a:r>
              <a:rPr lang="en-US" altLang="en-US" sz="2400" i="1" dirty="0" err="1">
                <a:solidFill>
                  <a:srgbClr val="0B1196"/>
                </a:solidFill>
              </a:rPr>
              <a:t>x</a:t>
            </a:r>
            <a:r>
              <a:rPr lang="en-US" altLang="en-US" sz="2400" dirty="0" err="1"/>
              <a:t>.left</a:t>
            </a:r>
            <a:r>
              <a:rPr lang="en-US" altLang="en-US" sz="2400" dirty="0"/>
              <a:t>;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/>
              <a:t>  return </a:t>
            </a:r>
            <a:r>
              <a:rPr lang="en-US" altLang="en-US" sz="2400" i="1" dirty="0">
                <a:solidFill>
                  <a:srgbClr val="0B1196"/>
                </a:solidFill>
              </a:rPr>
              <a:t>x</a:t>
            </a:r>
            <a:r>
              <a:rPr lang="en-US" altLang="en-US" sz="2400" dirty="0"/>
              <a:t>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76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FD133-F023-4075-9204-B77C72EC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/ Maximum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D872AB-2DF6-4638-B014-23513B8FA15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1"/>
                <a:ext cx="10972800" cy="1753387"/>
              </a:xfrm>
            </p:spPr>
            <p:txBody>
              <a:bodyPr/>
              <a:lstStyle/>
              <a:p>
                <a:r>
                  <a:rPr lang="en-US" dirty="0"/>
                  <a:t>Tree-maximum(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Input</a:t>
                </a:r>
                <a:r>
                  <a:rPr lang="en-US" dirty="0"/>
                  <a:t>: 	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of a BST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Output</a:t>
                </a:r>
                <a:r>
                  <a:rPr lang="en-US" dirty="0"/>
                  <a:t>: 	return the node containing a maximum key in the subtree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D872AB-2DF6-4638-B014-23513B8FA1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1"/>
                <a:ext cx="10972800" cy="1753387"/>
              </a:xfrm>
              <a:blipFill>
                <a:blip r:embed="rId2"/>
                <a:stretch>
                  <a:fillRect l="-500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9882EB7-2EBE-4B7D-B06D-8D6966BD8086}"/>
              </a:ext>
            </a:extLst>
          </p:cNvPr>
          <p:cNvGrpSpPr/>
          <p:nvPr/>
        </p:nvGrpSpPr>
        <p:grpSpPr>
          <a:xfrm>
            <a:off x="7127328" y="3124200"/>
            <a:ext cx="3086100" cy="2590800"/>
            <a:chOff x="1447800" y="2659380"/>
            <a:chExt cx="3086100" cy="2590800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2CB44017-2E6F-43C1-AF95-41D5AAB15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3</a:t>
              </a: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5C1A5990-DFF5-4943-8188-15E7695B5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278" y="4740691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7</a:t>
              </a: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19EB3650-40AA-4806-97F7-6F8D1DA8C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C564EC59-51DF-46AF-8AD7-9B253F83F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400E6068-BBA3-43CA-B2FD-6BE1FDFBB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8</a:t>
              </a: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EE921D3E-876B-4FC2-8A9E-5D7D453ED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1" name="Line 16">
              <a:extLst>
                <a:ext uri="{FF2B5EF4-FFF2-40B4-BE49-F238E27FC236}">
                  <a16:creationId xmlns:a16="http://schemas.microsoft.com/office/drawing/2014/main" id="{6FFEC1FF-076F-4D2F-971B-52186FFD21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7">
              <a:extLst>
                <a:ext uri="{FF2B5EF4-FFF2-40B4-BE49-F238E27FC236}">
                  <a16:creationId xmlns:a16="http://schemas.microsoft.com/office/drawing/2014/main" id="{3BFC9DBE-2B86-4D20-A056-B189DA2890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324" y="4131090"/>
              <a:ext cx="304800" cy="6618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C19E1EE9-3F35-4091-8E56-A23AEDA0E2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C027AD78-09BF-471A-9D8C-36F11A331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0">
              <a:extLst>
                <a:ext uri="{FF2B5EF4-FFF2-40B4-BE49-F238E27FC236}">
                  <a16:creationId xmlns:a16="http://schemas.microsoft.com/office/drawing/2014/main" id="{698049E4-4258-44AA-A38A-9CC3D327DD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271DEC41-655D-4C66-87F4-20F46892185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4916348"/>
                <a:ext cx="6289127" cy="1332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Time complexity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height of input tree 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271DEC41-655D-4C66-87F4-20F468921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916348"/>
                <a:ext cx="6289127" cy="1332053"/>
              </a:xfrm>
              <a:prstGeom prst="rect">
                <a:avLst/>
              </a:prstGeom>
              <a:blipFill>
                <a:blip r:embed="rId3"/>
                <a:stretch>
                  <a:fillRect l="-872" t="-411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57FC704-902D-AA97-7132-3BA31CEE446C}"/>
              </a:ext>
            </a:extLst>
          </p:cNvPr>
          <p:cNvSpPr txBox="1">
            <a:spLocks/>
          </p:cNvSpPr>
          <p:nvPr/>
        </p:nvSpPr>
        <p:spPr bwMode="auto">
          <a:xfrm>
            <a:off x="2303736" y="3074276"/>
            <a:ext cx="4137792" cy="170004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dirty="0"/>
              <a:t>Tree-maximum(</a:t>
            </a:r>
            <a:r>
              <a:rPr lang="en-US" altLang="en-US" i="1" dirty="0">
                <a:solidFill>
                  <a:srgbClr val="0B1196"/>
                </a:solidFill>
              </a:rPr>
              <a:t>x</a:t>
            </a:r>
            <a:r>
              <a:rPr lang="en-US" altLang="en-US" dirty="0"/>
              <a:t>)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 dirty="0"/>
              <a:t>  </a:t>
            </a:r>
            <a:r>
              <a:rPr lang="en-US" altLang="en-US" sz="2400" dirty="0"/>
              <a:t>while </a:t>
            </a:r>
            <a:r>
              <a:rPr lang="en-US" altLang="en-US" sz="2400" i="1" dirty="0" err="1">
                <a:solidFill>
                  <a:srgbClr val="0B1196"/>
                </a:solidFill>
              </a:rPr>
              <a:t>x</a:t>
            </a:r>
            <a:r>
              <a:rPr lang="en-US" altLang="en-US" sz="2400" dirty="0" err="1"/>
              <a:t>.right</a:t>
            </a:r>
            <a:r>
              <a:rPr lang="en-US" altLang="en-US" sz="2400" dirty="0"/>
              <a:t> is not </a:t>
            </a:r>
            <a:r>
              <a:rPr lang="en-US" altLang="en-US" sz="2400" dirty="0">
                <a:solidFill>
                  <a:srgbClr val="187E61"/>
                </a:solidFill>
              </a:rPr>
              <a:t>None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/>
              <a:t>		   </a:t>
            </a:r>
            <a:r>
              <a:rPr lang="en-US" altLang="en-US" sz="2400" i="1" dirty="0">
                <a:solidFill>
                  <a:srgbClr val="0B1196"/>
                </a:solidFill>
              </a:rPr>
              <a:t>x</a:t>
            </a:r>
            <a:r>
              <a:rPr lang="en-US" altLang="en-US" sz="2400" dirty="0"/>
              <a:t> = </a:t>
            </a:r>
            <a:r>
              <a:rPr lang="en-US" altLang="en-US" sz="2400" i="1" dirty="0" err="1">
                <a:solidFill>
                  <a:srgbClr val="0B1196"/>
                </a:solidFill>
              </a:rPr>
              <a:t>x</a:t>
            </a:r>
            <a:r>
              <a:rPr lang="en-US" altLang="en-US" sz="2400" dirty="0" err="1"/>
              <a:t>.right</a:t>
            </a:r>
            <a:r>
              <a:rPr lang="en-US" altLang="en-US" sz="2400" dirty="0"/>
              <a:t>;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US" altLang="en-US" sz="2400" dirty="0"/>
              <a:t>  return </a:t>
            </a:r>
            <a:r>
              <a:rPr lang="en-US" altLang="en-US" sz="2400" i="1" dirty="0">
                <a:solidFill>
                  <a:srgbClr val="0B1196"/>
                </a:solidFill>
              </a:rPr>
              <a:t>x</a:t>
            </a:r>
            <a:r>
              <a:rPr lang="en-US" altLang="en-US" sz="2400" dirty="0"/>
              <a:t>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93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7DDC-9E62-4B2B-A427-976C99FF7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Tree-insert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E123E8-EBFE-46D4-A3BE-F48E897E473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752600"/>
              </a:xfrm>
            </p:spPr>
            <p:txBody>
              <a:bodyPr/>
              <a:lstStyle/>
              <a:p>
                <a:r>
                  <a:rPr lang="en-US" dirty="0"/>
                  <a:t>Tree-insert(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Input:   a BST tree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a key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 insert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to the tree rooted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the resulting tree is still a binary search tree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E123E8-EBFE-46D4-A3BE-F48E897E47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1752600"/>
              </a:xfrm>
              <a:blipFill>
                <a:blip r:embed="rId2"/>
                <a:stretch>
                  <a:fillRect l="-500" t="-3125" b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736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CE769-ADA6-4175-A711-A688CF9A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BDE04-6924-42B9-80EC-9F3EE2BC87F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82296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64913996-E8BF-46A7-8973-048BBE19D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16764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15</a:t>
            </a: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AE62EE5D-F21B-4ED3-BE82-5E3DB5C45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2004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3</a:t>
            </a: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4B4435EF-1DED-44F9-B81F-BA693DFA6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43434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2</a:t>
            </a: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5ECC7859-606D-41BF-9B33-2BB9A7155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22098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6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6305DD54-835F-4E7E-B0AF-DC3D3274B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19065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A2181E6A-0A5A-4BE7-A468-AA981D687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43434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4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2E34F3F9-FAA8-49AA-B139-5EB466D34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2004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7</a:t>
            </a: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1B67FB85-E71A-40CA-9D38-F2C09B514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42672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13</a:t>
            </a: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4102AC15-D16B-4C7A-BFC6-0EF62D8D1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52578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9</a:t>
            </a:r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6079DB6D-E50A-4A52-9EFB-1D2A8D5DAF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86300" y="19050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55846139-4A71-4899-9937-E5DE470746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9500" y="2667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86614E64-0BE6-420F-B834-0C35126B72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9900" y="37338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AF48FCA7-08F3-4437-8351-1145B21AEC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300" y="3657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88C555A7-EC1A-492D-845E-673337F89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2667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2">
            <a:extLst>
              <a:ext uri="{FF2B5EF4-FFF2-40B4-BE49-F238E27FC236}">
                <a16:creationId xmlns:a16="http://schemas.microsoft.com/office/drawing/2014/main" id="{8BFAF6FB-8633-47DF-9834-A6ACC1FEE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900" y="36576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3">
            <a:extLst>
              <a:ext uri="{FF2B5EF4-FFF2-40B4-BE49-F238E27FC236}">
                <a16:creationId xmlns:a16="http://schemas.microsoft.com/office/drawing/2014/main" id="{A5D1ED3E-3E44-4D1A-8806-5D133CCE48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53100" y="4800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D81AA9D3-AAD5-4C66-AE6F-476C06952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0" y="2590800"/>
            <a:ext cx="3276600" cy="838200"/>
          </a:xfrm>
          <a:prstGeom prst="rect">
            <a:avLst/>
          </a:prstGeom>
          <a:solidFill>
            <a:srgbClr val="6E7792">
              <a:alpha val="5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b="0" dirty="0"/>
              <a:t>Tree-Insert(</a:t>
            </a:r>
            <a:r>
              <a:rPr lang="en-US" altLang="en-US" b="0" dirty="0" err="1"/>
              <a:t>T.root</a:t>
            </a:r>
            <a:r>
              <a:rPr lang="en-US" altLang="en-US" b="0" dirty="0"/>
              <a:t>, 8)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BA7A24-6DB2-4E79-B5ED-AF19C65BCF45}"/>
              </a:ext>
            </a:extLst>
          </p:cNvPr>
          <p:cNvSpPr txBox="1"/>
          <p:nvPr/>
        </p:nvSpPr>
        <p:spPr>
          <a:xfrm>
            <a:off x="5510048" y="1417724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T.root</a:t>
            </a:r>
            <a:endParaRPr lang="en-US" sz="2000" dirty="0"/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D6D88959-E84A-4A2C-8774-7BFB828F5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148" y="3848100"/>
            <a:ext cx="3276600" cy="838200"/>
          </a:xfrm>
          <a:prstGeom prst="rect">
            <a:avLst/>
          </a:prstGeom>
          <a:solidFill>
            <a:schemeClr val="accent1">
              <a:alpha val="5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b="0" dirty="0"/>
              <a:t>Tree-Insert(</a:t>
            </a:r>
            <a:r>
              <a:rPr lang="en-US" altLang="en-US" b="0" dirty="0" err="1"/>
              <a:t>T.root</a:t>
            </a:r>
            <a:r>
              <a:rPr lang="en-US" altLang="en-US" b="0" dirty="0"/>
              <a:t>, 6.5)</a:t>
            </a:r>
          </a:p>
        </p:txBody>
      </p:sp>
    </p:spTree>
    <p:extLst>
      <p:ext uri="{BB962C8B-B14F-4D97-AF65-F5344CB8AC3E}">
        <p14:creationId xmlns:p14="http://schemas.microsoft.com/office/powerpoint/2010/main" val="631348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64869-A642-5E45-7EDA-E9BC42739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94BE5-0BF1-DA1F-9949-A8EC5394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E1FE0-53C1-4406-1E0F-BF584FF6BF2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82296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B36ADF54-6B20-0EC1-813A-708732FE0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16764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15</a:t>
            </a: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91065C17-77E9-5C35-A5D7-EA3912CE1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2004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3</a:t>
            </a: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9C4A9EB2-4064-3CE0-DC98-F9E03245A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43434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2</a:t>
            </a: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A09F5DBA-1424-714B-5648-2937BD197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22098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6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A678B8FE-2D4B-4634-326B-993655948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19065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46C347E2-D66D-B2BD-64A9-AE0C732BD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43434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4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5CAF7186-474F-3B26-4CED-52D825982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2004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7</a:t>
            </a: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67E85D08-A02C-BE00-9278-A2A1D2542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42672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13</a:t>
            </a: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84BBA537-F95A-F493-78F0-254F3A412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52578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9</a:t>
            </a:r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750637C2-7F66-0742-BFF4-16D3F55F57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86300" y="19050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6384FF2C-5684-4667-74D4-A6F40AFC13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9500" y="2667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20720552-2239-3F19-2F20-9748FC8FFC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9900" y="37338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98FCEC2D-15C6-2404-78E0-9A7D554818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300" y="3657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B9A67FB9-7AC8-0845-6E4F-C7E400EF9D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2667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2">
            <a:extLst>
              <a:ext uri="{FF2B5EF4-FFF2-40B4-BE49-F238E27FC236}">
                <a16:creationId xmlns:a16="http://schemas.microsoft.com/office/drawing/2014/main" id="{0E646CBC-066B-B5CC-6E12-34A2A4E90B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6900" y="36576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3">
            <a:extLst>
              <a:ext uri="{FF2B5EF4-FFF2-40B4-BE49-F238E27FC236}">
                <a16:creationId xmlns:a16="http://schemas.microsoft.com/office/drawing/2014/main" id="{93E69A20-E3DD-6CEA-81B0-F9D33B79BC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53100" y="48006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80C8CADC-0814-FD46-F45E-8FA2D93F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0" y="2590800"/>
            <a:ext cx="3276600" cy="838200"/>
          </a:xfrm>
          <a:prstGeom prst="rect">
            <a:avLst/>
          </a:prstGeom>
          <a:solidFill>
            <a:srgbClr val="6E7792">
              <a:alpha val="5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b="0" dirty="0"/>
              <a:t>Tree-Insert(</a:t>
            </a:r>
            <a:r>
              <a:rPr lang="en-US" altLang="en-US" b="0" dirty="0" err="1"/>
              <a:t>T.root</a:t>
            </a:r>
            <a:r>
              <a:rPr lang="en-US" altLang="en-US" b="0" dirty="0"/>
              <a:t>, 8)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3C381A-C600-ECCE-4A60-B33648D572B4}"/>
              </a:ext>
            </a:extLst>
          </p:cNvPr>
          <p:cNvSpPr txBox="1"/>
          <p:nvPr/>
        </p:nvSpPr>
        <p:spPr>
          <a:xfrm>
            <a:off x="5510048" y="1417724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T.root</a:t>
            </a:r>
            <a:endParaRPr lang="en-US" sz="2000" dirty="0"/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95627F48-7EF8-9DBF-CE72-691128169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148" y="3848100"/>
            <a:ext cx="3276600" cy="838200"/>
          </a:xfrm>
          <a:prstGeom prst="rect">
            <a:avLst/>
          </a:prstGeom>
          <a:solidFill>
            <a:schemeClr val="accent1">
              <a:alpha val="5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b="0" dirty="0"/>
              <a:t>Tree-Insert(</a:t>
            </a:r>
            <a:r>
              <a:rPr lang="en-US" altLang="en-US" b="0" dirty="0" err="1"/>
              <a:t>T.root</a:t>
            </a:r>
            <a:r>
              <a:rPr lang="en-US" altLang="en-US" b="0" dirty="0"/>
              <a:t>, 6.5)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723C01E1-6D7B-CF07-ACC9-78ED6359C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148" y="5181600"/>
            <a:ext cx="3276600" cy="838200"/>
          </a:xfrm>
          <a:prstGeom prst="rect">
            <a:avLst/>
          </a:prstGeom>
          <a:solidFill>
            <a:srgbClr val="FF5751">
              <a:alpha val="5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b="0" dirty="0"/>
              <a:t>Use tree-search ! </a:t>
            </a:r>
          </a:p>
        </p:txBody>
      </p:sp>
    </p:spTree>
    <p:extLst>
      <p:ext uri="{BB962C8B-B14F-4D97-AF65-F5344CB8AC3E}">
        <p14:creationId xmlns:p14="http://schemas.microsoft.com/office/powerpoint/2010/main" val="1703672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7DDC-9E62-4B2B-A427-976C99FF7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Pseudo-code of Tree-insert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E123E8-EBFE-46D4-A3BE-F48E897E473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219200"/>
                <a:ext cx="4343400" cy="5029200"/>
              </a:xfrm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Tree-insert(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0" smtClean="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    y</a:t>
                </a:r>
                <a:r>
                  <a:rPr lang="en-US" altLang="en-US" sz="2200" dirty="0"/>
                  <a:t> = Nil;   </a:t>
                </a:r>
                <a:r>
                  <a:rPr lang="en-US" altLang="en-US" sz="2200" i="1" dirty="0">
                    <a:solidFill>
                      <a:srgbClr val="0B0E8F"/>
                    </a:solidFill>
                  </a:rPr>
                  <a:t>x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 err="1">
                    <a:solidFill>
                      <a:srgbClr val="0B0E8F"/>
                    </a:solidFill>
                  </a:rPr>
                  <a:t>T.root</a:t>
                </a:r>
                <a:r>
                  <a:rPr lang="en-US" alt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   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 =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.left</a:t>
                </a:r>
                <a:r>
                  <a:rPr lang="en-US" altLang="en-US" sz="2200" dirty="0"/>
                  <a:t> = Nil;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.right</a:t>
                </a:r>
                <a:r>
                  <a:rPr lang="en-US" altLang="en-US" sz="2200" dirty="0"/>
                  <a:t>=Nil 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    while (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/>
                  <a:t>  ≠  Nil)  do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		y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x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		</a:t>
                </a:r>
                <a:r>
                  <a:rPr lang="en-US" altLang="en-US" sz="2200" dirty="0"/>
                  <a:t>if  (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 &lt;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 )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		    then 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 err="1"/>
                  <a:t>.left</a:t>
                </a:r>
                <a:endParaRPr lang="en-US" altLang="en-US" sz="2200" dirty="0"/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		    else 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 err="1"/>
                  <a:t>.right</a:t>
                </a:r>
                <a:endParaRPr lang="en-US" altLang="en-US" sz="2200" dirty="0"/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.parent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y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 </a:t>
                </a:r>
                <a:r>
                  <a:rPr lang="en-US" altLang="en-US" sz="2200" dirty="0"/>
                  <a:t>if  (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y</a:t>
                </a:r>
                <a:r>
                  <a:rPr lang="en-US" altLang="en-US" sz="2200" dirty="0"/>
                  <a:t> = Nil)  then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T.root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z</a:t>
                </a:r>
                <a:endParaRPr lang="en-US" altLang="en-US" sz="2200" dirty="0"/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 else  if   (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 &lt;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y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)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		then	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y</a:t>
                </a:r>
                <a:r>
                  <a:rPr lang="en-US" altLang="en-US" sz="2200" dirty="0" err="1"/>
                  <a:t>.left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z</a:t>
                </a:r>
                <a:endParaRPr lang="en-US" altLang="en-US" sz="2200" dirty="0"/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	    	else    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y</a:t>
                </a:r>
                <a:r>
                  <a:rPr lang="en-US" altLang="en-US" sz="2200" dirty="0" err="1"/>
                  <a:t>.right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z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E123E8-EBFE-46D4-A3BE-F48E897E47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219200"/>
                <a:ext cx="4343400" cy="5029200"/>
              </a:xfrm>
              <a:blipFill>
                <a:blip r:embed="rId3"/>
                <a:stretch>
                  <a:fillRect l="-2232" t="-844" r="-418" b="-1809"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129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93D31-FCFD-464D-7710-F7B035782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6355-5E0D-3693-33E7-AD5FE0907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Tree-insert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15773E-BDE8-644C-DE2F-654025E4BF8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219200"/>
                <a:ext cx="4343400" cy="5029200"/>
              </a:xfrm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Tree-insert(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0" smtClean="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    y</a:t>
                </a:r>
                <a:r>
                  <a:rPr lang="en-US" altLang="en-US" sz="2200" dirty="0"/>
                  <a:t> = Nil;   </a:t>
                </a:r>
                <a:r>
                  <a:rPr lang="en-US" altLang="en-US" sz="2200" i="1" dirty="0">
                    <a:solidFill>
                      <a:srgbClr val="0B0E8F"/>
                    </a:solidFill>
                  </a:rPr>
                  <a:t>x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 err="1">
                    <a:solidFill>
                      <a:srgbClr val="0B0E8F"/>
                    </a:solidFill>
                  </a:rPr>
                  <a:t>T.root</a:t>
                </a:r>
                <a:r>
                  <a:rPr lang="en-US" alt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   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 =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.left</a:t>
                </a:r>
                <a:r>
                  <a:rPr lang="en-US" altLang="en-US" sz="2200" dirty="0"/>
                  <a:t> = Nil;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.right</a:t>
                </a:r>
                <a:r>
                  <a:rPr lang="en-US" altLang="en-US" sz="2200" dirty="0"/>
                  <a:t>=Nil 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    while (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/>
                  <a:t>  ≠  Nil)  do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		y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x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		</a:t>
                </a:r>
                <a:r>
                  <a:rPr lang="en-US" altLang="en-US" sz="2200" dirty="0"/>
                  <a:t>if  (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 &lt;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 )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		    then 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 err="1"/>
                  <a:t>.left</a:t>
                </a:r>
                <a:endParaRPr lang="en-US" altLang="en-US" sz="2200" dirty="0"/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		    else 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 err="1"/>
                  <a:t>.right</a:t>
                </a:r>
                <a:endParaRPr lang="en-US" altLang="en-US" sz="2200" dirty="0"/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.parent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y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 </a:t>
                </a:r>
                <a:r>
                  <a:rPr lang="en-US" altLang="en-US" sz="2200" dirty="0"/>
                  <a:t>if  (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y</a:t>
                </a:r>
                <a:r>
                  <a:rPr lang="en-US" altLang="en-US" sz="2200" dirty="0"/>
                  <a:t> = Nil)  then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T.root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z</a:t>
                </a:r>
                <a:endParaRPr lang="en-US" altLang="en-US" sz="2200" dirty="0"/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 else  if   (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 &lt;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y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)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		then	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y</a:t>
                </a:r>
                <a:r>
                  <a:rPr lang="en-US" altLang="en-US" sz="2200" dirty="0" err="1"/>
                  <a:t>.left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z</a:t>
                </a:r>
                <a:endParaRPr lang="en-US" altLang="en-US" sz="2200" dirty="0"/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	    	else    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y</a:t>
                </a:r>
                <a:r>
                  <a:rPr lang="en-US" altLang="en-US" sz="2200" dirty="0" err="1"/>
                  <a:t>.right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z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15773E-BDE8-644C-DE2F-654025E4BF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219200"/>
                <a:ext cx="4343400" cy="5029200"/>
              </a:xfrm>
              <a:blipFill>
                <a:blip r:embed="rId3"/>
                <a:stretch>
                  <a:fillRect l="-2232" t="-844" r="-418" b="-1809"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B4158B7-6D31-7BF8-88D3-BB00BB06CD47}"/>
              </a:ext>
            </a:extLst>
          </p:cNvPr>
          <p:cNvGrpSpPr/>
          <p:nvPr/>
        </p:nvGrpSpPr>
        <p:grpSpPr>
          <a:xfrm>
            <a:off x="2057400" y="1752600"/>
            <a:ext cx="8305800" cy="2590800"/>
            <a:chOff x="1295400" y="2057400"/>
            <a:chExt cx="8305800" cy="2590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68FD7F-D157-60D2-FBA3-737F5281BF2F}"/>
                </a:ext>
              </a:extLst>
            </p:cNvPr>
            <p:cNvSpPr/>
            <p:nvPr/>
          </p:nvSpPr>
          <p:spPr bwMode="auto">
            <a:xfrm>
              <a:off x="1295400" y="2057400"/>
              <a:ext cx="4191000" cy="2590800"/>
            </a:xfrm>
            <a:prstGeom prst="rect">
              <a:avLst/>
            </a:prstGeom>
            <a:solidFill>
              <a:srgbClr val="FF9F93">
                <a:alpha val="2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latin typeface="Times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C84191E-B940-777B-8F9F-E07DC0BA7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2743200"/>
              <a:ext cx="3886200" cy="1219200"/>
            </a:xfrm>
            <a:prstGeom prst="rect">
              <a:avLst/>
            </a:prstGeom>
            <a:solidFill>
              <a:srgbClr val="CCFFCC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en-US" i="1" dirty="0">
                  <a:solidFill>
                    <a:srgbClr val="0B1196"/>
                  </a:solidFill>
                </a:rPr>
                <a:t>z</a:t>
              </a:r>
              <a:r>
                <a:rPr lang="en-US" altLang="en-US" b="0" dirty="0"/>
                <a:t> is the new node to be inserted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en-US" b="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en-US" b="0" dirty="0"/>
                <a:t>Locate potential parent </a:t>
              </a:r>
              <a:r>
                <a:rPr lang="en-US" altLang="en-US" b="0" i="1" dirty="0">
                  <a:solidFill>
                    <a:srgbClr val="0B1196"/>
                  </a:solidFill>
                </a:rPr>
                <a:t>y</a:t>
              </a:r>
              <a:r>
                <a:rPr lang="en-US" altLang="en-US" b="0" dirty="0"/>
                <a:t> of </a:t>
              </a:r>
              <a:r>
                <a:rPr lang="en-US" altLang="en-US" i="1" dirty="0">
                  <a:solidFill>
                    <a:srgbClr val="0B1196"/>
                  </a:solidFill>
                </a:rPr>
                <a:t>z</a:t>
              </a:r>
              <a:r>
                <a:rPr lang="en-US" altLang="en-US" b="0" dirty="0"/>
                <a:t>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6562C3-C955-C280-1FA8-517F9EED0039}"/>
              </a:ext>
            </a:extLst>
          </p:cNvPr>
          <p:cNvGrpSpPr/>
          <p:nvPr/>
        </p:nvGrpSpPr>
        <p:grpSpPr>
          <a:xfrm>
            <a:off x="2057400" y="5181600"/>
            <a:ext cx="8305800" cy="1035269"/>
            <a:chOff x="1295400" y="3612930"/>
            <a:chExt cx="8305800" cy="103526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CBEAA8-D176-5AD2-D52C-3B7BDE0DACB6}"/>
                </a:ext>
              </a:extLst>
            </p:cNvPr>
            <p:cNvSpPr/>
            <p:nvPr/>
          </p:nvSpPr>
          <p:spPr bwMode="auto">
            <a:xfrm>
              <a:off x="1295400" y="3612930"/>
              <a:ext cx="4191000" cy="1035269"/>
            </a:xfrm>
            <a:prstGeom prst="rect">
              <a:avLst/>
            </a:prstGeom>
            <a:solidFill>
              <a:srgbClr val="FF9F93">
                <a:alpha val="2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>
                <a:latin typeface="Times" charset="0"/>
              </a:endParaRP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44685E9A-B3FA-D922-0FAA-8332921D6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3841531"/>
              <a:ext cx="3886200" cy="457200"/>
            </a:xfrm>
            <a:prstGeom prst="rect">
              <a:avLst/>
            </a:prstGeom>
            <a:solidFill>
              <a:srgbClr val="CCFFCC">
                <a:alpha val="5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en-US" b="0" dirty="0"/>
                <a:t>Set up </a:t>
              </a:r>
              <a:r>
                <a:rPr lang="en-US" altLang="en-US" i="1" dirty="0">
                  <a:solidFill>
                    <a:srgbClr val="0B1196"/>
                  </a:solidFill>
                </a:rPr>
                <a:t>z </a:t>
              </a:r>
              <a:r>
                <a:rPr lang="en-US" altLang="en-US" dirty="0"/>
                <a:t>as appropriate child of </a:t>
              </a:r>
              <a:r>
                <a:rPr lang="en-US" altLang="en-US" b="0" i="1" dirty="0">
                  <a:solidFill>
                    <a:srgbClr val="0B1196"/>
                  </a:solidFill>
                </a:rPr>
                <a:t>y</a:t>
              </a:r>
              <a:r>
                <a:rPr lang="en-US" altLang="en-US" b="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983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7DDC-9E62-4B2B-A427-976C99FF7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Tree-insert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E123E8-EBFE-46D4-A3BE-F48E897E473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219200"/>
                <a:ext cx="4343400" cy="5029200"/>
              </a:xfrm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Tree-insert(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0" smtClean="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    y</a:t>
                </a:r>
                <a:r>
                  <a:rPr lang="en-US" altLang="en-US" sz="2200" dirty="0"/>
                  <a:t> = Nil;   </a:t>
                </a:r>
                <a:r>
                  <a:rPr lang="en-US" altLang="en-US" sz="2200" i="1" dirty="0">
                    <a:solidFill>
                      <a:srgbClr val="0B0E8F"/>
                    </a:solidFill>
                  </a:rPr>
                  <a:t>x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 err="1">
                    <a:solidFill>
                      <a:srgbClr val="0B0E8F"/>
                    </a:solidFill>
                  </a:rPr>
                  <a:t>T.root</a:t>
                </a:r>
                <a:r>
                  <a:rPr lang="en-US" altLang="en-US" sz="2200" dirty="0"/>
                  <a:t> </a:t>
                </a:r>
              </a:p>
              <a:p>
                <a:pPr marL="0" indent="0"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   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 =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>
                        <a:solidFill>
                          <a:srgbClr val="0B0E8F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.left</a:t>
                </a:r>
                <a:r>
                  <a:rPr lang="en-US" altLang="en-US" sz="2200" dirty="0"/>
                  <a:t> = Nil;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.right</a:t>
                </a:r>
                <a:r>
                  <a:rPr lang="en-US" altLang="en-US" sz="2200" dirty="0"/>
                  <a:t>=Nil </a:t>
                </a:r>
              </a:p>
              <a:p>
                <a:pPr marL="0" indent="0">
                  <a:buNone/>
                </a:pPr>
                <a:r>
                  <a:rPr lang="en-US" altLang="en-US" sz="2200" dirty="0"/>
                  <a:t>    while (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/>
                  <a:t>  ≠  Nil)  do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		y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x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		</a:t>
                </a:r>
                <a:r>
                  <a:rPr lang="en-US" altLang="en-US" sz="2200" dirty="0"/>
                  <a:t>if  (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 &lt;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 )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		    then 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 err="1"/>
                  <a:t>.left</a:t>
                </a:r>
                <a:endParaRPr lang="en-US" altLang="en-US" sz="2200" dirty="0"/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		    else 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x</a:t>
                </a:r>
                <a:r>
                  <a:rPr lang="en-US" altLang="en-US" sz="2200" dirty="0" err="1"/>
                  <a:t>.right</a:t>
                </a:r>
                <a:endParaRPr lang="en-US" altLang="en-US" sz="2200" dirty="0"/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.parent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y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i="1" dirty="0">
                    <a:solidFill>
                      <a:srgbClr val="0B1196"/>
                    </a:solidFill>
                  </a:rPr>
                  <a:t> </a:t>
                </a:r>
                <a:r>
                  <a:rPr lang="en-US" altLang="en-US" sz="2200" dirty="0"/>
                  <a:t>if  (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y</a:t>
                </a:r>
                <a:r>
                  <a:rPr lang="en-US" altLang="en-US" sz="2200" dirty="0"/>
                  <a:t> = Nil)  then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T.root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z</a:t>
                </a:r>
                <a:endParaRPr lang="en-US" altLang="en-US" sz="2200" dirty="0"/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 else  if   (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z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 &lt;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y</a:t>
                </a:r>
                <a:r>
                  <a:rPr lang="en-US" altLang="en-US" sz="2200" dirty="0" err="1"/>
                  <a:t>.key</a:t>
                </a:r>
                <a:r>
                  <a:rPr lang="en-US" altLang="en-US" sz="2200" dirty="0"/>
                  <a:t>)</a:t>
                </a:r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		then	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y</a:t>
                </a:r>
                <a:r>
                  <a:rPr lang="en-US" altLang="en-US" sz="2200" dirty="0" err="1"/>
                  <a:t>.left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z</a:t>
                </a:r>
                <a:endParaRPr lang="en-US" altLang="en-US" sz="2200" dirty="0"/>
              </a:p>
              <a:p>
                <a:pPr lvl="1">
                  <a:lnSpc>
                    <a:spcPct val="90000"/>
                  </a:lnSpc>
                  <a:buFont typeface="Wingdings" charset="2"/>
                  <a:buNone/>
                </a:pPr>
                <a:r>
                  <a:rPr lang="en-US" altLang="en-US" sz="2200" dirty="0"/>
                  <a:t>	    	else     </a:t>
                </a:r>
                <a:r>
                  <a:rPr lang="en-US" altLang="en-US" sz="2200" i="1" dirty="0" err="1">
                    <a:solidFill>
                      <a:srgbClr val="0B1196"/>
                    </a:solidFill>
                  </a:rPr>
                  <a:t>y</a:t>
                </a:r>
                <a:r>
                  <a:rPr lang="en-US" altLang="en-US" sz="2200" dirty="0" err="1"/>
                  <a:t>.right</a:t>
                </a:r>
                <a:r>
                  <a:rPr lang="en-US" altLang="en-US" sz="2200" dirty="0"/>
                  <a:t> = </a:t>
                </a:r>
                <a:r>
                  <a:rPr lang="en-US" altLang="en-US" sz="2200" i="1" dirty="0">
                    <a:solidFill>
                      <a:srgbClr val="0B1196"/>
                    </a:solidFill>
                  </a:rPr>
                  <a:t>z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E123E8-EBFE-46D4-A3BE-F48E897E47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219200"/>
                <a:ext cx="4343400" cy="5029200"/>
              </a:xfrm>
              <a:blipFill>
                <a:blip r:embed="rId3"/>
                <a:stretch>
                  <a:fillRect l="-2232" t="-844" r="-418" b="-1809"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359C14B-1624-4EC4-B116-FE94E1B73AE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781800" y="1219200"/>
                <a:ext cx="3429000" cy="502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Time complexity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height of input tree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359C14B-1624-4EC4-B116-FE94E1B73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1800" y="1219200"/>
                <a:ext cx="3429000" cy="5029200"/>
              </a:xfrm>
              <a:prstGeom prst="rect">
                <a:avLst/>
              </a:prstGeom>
              <a:blipFill>
                <a:blip r:embed="rId4"/>
                <a:stretch>
                  <a:fillRect l="-1601" t="-10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24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8D09A-4AEF-1D6A-9653-6C6D0C40B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Insert Python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B15B0-0B31-0CC7-FE78-B7475419A96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F551E0-CDD9-059B-0FC0-0ECEA3130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219200"/>
            <a:ext cx="7419975" cy="55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16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6649-5A64-45D6-A6CA-8E8A3A6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</a:t>
            </a:r>
            <a:r>
              <a:rPr lang="en-US" sz="2400" dirty="0"/>
              <a:t>BST is good for both static and dynamic operations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94781-9569-4BCE-B3A3-2C8EB0F996B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input keys are already stored in a BST of height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8"/>
                <a:endParaRPr lang="en-US" altLang="en-US" sz="800" dirty="0"/>
              </a:p>
              <a:p>
                <a:pPr lvl="8"/>
                <a:endParaRPr lang="en-US" altLang="en-US" sz="800" dirty="0"/>
              </a:p>
              <a:p>
                <a:pPr lvl="1"/>
                <a:r>
                  <a:rPr lang="en-US" altLang="en-US" sz="2200" dirty="0"/>
                  <a:t>Search </a:t>
                </a:r>
              </a:p>
              <a:p>
                <a:pPr lvl="1"/>
                <a:r>
                  <a:rPr lang="en-US" altLang="en-US" sz="2200" dirty="0"/>
                  <a:t>Maximum</a:t>
                </a:r>
              </a:p>
              <a:p>
                <a:pPr lvl="1"/>
                <a:r>
                  <a:rPr lang="en-US" altLang="en-US" sz="2200" dirty="0"/>
                  <a:t>Minimum</a:t>
                </a:r>
              </a:p>
              <a:p>
                <a:pPr lvl="1"/>
                <a:r>
                  <a:rPr lang="en-US" altLang="en-US" sz="2200" dirty="0"/>
                  <a:t>Successor</a:t>
                </a:r>
              </a:p>
              <a:p>
                <a:pPr lvl="1"/>
                <a:r>
                  <a:rPr lang="en-US" altLang="en-US" sz="2200" dirty="0"/>
                  <a:t>Predecessor</a:t>
                </a:r>
              </a:p>
              <a:p>
                <a:pPr lvl="8"/>
                <a:endParaRPr lang="en-US" altLang="en-US" sz="2200" dirty="0"/>
              </a:p>
              <a:p>
                <a:pPr lvl="1"/>
                <a:r>
                  <a:rPr lang="en-US" altLang="en-US" sz="2200" dirty="0"/>
                  <a:t>Insert</a:t>
                </a:r>
              </a:p>
              <a:p>
                <a:pPr lvl="1"/>
                <a:r>
                  <a:rPr lang="en-US" altLang="en-US" sz="2200" dirty="0"/>
                  <a:t>Delete </a:t>
                </a:r>
              </a:p>
              <a:p>
                <a:pPr lvl="1"/>
                <a:r>
                  <a:rPr lang="en-US" altLang="en-US" sz="2200" dirty="0"/>
                  <a:t>Extract-Max</a:t>
                </a:r>
              </a:p>
              <a:p>
                <a:pPr lvl="1"/>
                <a:r>
                  <a:rPr lang="en-US" altLang="en-US" sz="2200" dirty="0"/>
                  <a:t>Increase-key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94781-9569-4BCE-B3A3-2C8EB0F99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1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CA5275E-A0D9-4671-9CDD-49341A31EC82}"/>
              </a:ext>
            </a:extLst>
          </p:cNvPr>
          <p:cNvSpPr txBox="1"/>
          <p:nvPr/>
        </p:nvSpPr>
        <p:spPr>
          <a:xfrm>
            <a:off x="4876800" y="1688068"/>
            <a:ext cx="3124200" cy="369332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 complexity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4F407C-DDC9-4164-B4A5-230B8EDABB06}"/>
              </a:ext>
            </a:extLst>
          </p:cNvPr>
          <p:cNvGrpSpPr/>
          <p:nvPr/>
        </p:nvGrpSpPr>
        <p:grpSpPr>
          <a:xfrm>
            <a:off x="5598073" y="2032550"/>
            <a:ext cx="1432035" cy="2768163"/>
            <a:chOff x="5219700" y="2032549"/>
            <a:chExt cx="1432035" cy="27681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3640F01-FF2E-48B1-A6BC-63779AD93F49}"/>
                    </a:ext>
                  </a:extLst>
                </p:cNvPr>
                <p:cNvSpPr txBox="1"/>
                <p:nvPr/>
              </p:nvSpPr>
              <p:spPr>
                <a:xfrm>
                  <a:off x="5257800" y="2032549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187E6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3640F01-FF2E-48B1-A6BC-63779AD93F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2032549"/>
                  <a:ext cx="1386052" cy="430887"/>
                </a:xfrm>
                <a:prstGeom prst="rect">
                  <a:avLst/>
                </a:prstGeom>
                <a:blipFill>
                  <a:blip r:embed="rId4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EEC27F7-DD78-4266-8225-746274E4EA8C}"/>
                    </a:ext>
                  </a:extLst>
                </p:cNvPr>
                <p:cNvSpPr txBox="1"/>
                <p:nvPr/>
              </p:nvSpPr>
              <p:spPr>
                <a:xfrm>
                  <a:off x="5249917" y="2386733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187E6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EEC27F7-DD78-4266-8225-746274E4EA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9917" y="2386733"/>
                  <a:ext cx="1386052" cy="430887"/>
                </a:xfrm>
                <a:prstGeom prst="rect">
                  <a:avLst/>
                </a:prstGeom>
                <a:blipFill>
                  <a:blip r:embed="rId5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801D9B3-F1AB-4189-B770-54A75684C13F}"/>
                    </a:ext>
                  </a:extLst>
                </p:cNvPr>
                <p:cNvSpPr txBox="1"/>
                <p:nvPr/>
              </p:nvSpPr>
              <p:spPr>
                <a:xfrm>
                  <a:off x="5265683" y="2740917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187E6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801D9B3-F1AB-4189-B770-54A75684C1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683" y="2740917"/>
                  <a:ext cx="1386052" cy="430887"/>
                </a:xfrm>
                <a:prstGeom prst="rect">
                  <a:avLst/>
                </a:prstGeom>
                <a:blipFill>
                  <a:blip r:embed="rId6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878C378-DFA6-4F9C-967B-8CB4B94F4A85}"/>
                    </a:ext>
                  </a:extLst>
                </p:cNvPr>
                <p:cNvSpPr txBox="1"/>
                <p:nvPr/>
              </p:nvSpPr>
              <p:spPr>
                <a:xfrm>
                  <a:off x="5219700" y="4369825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187E6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878C378-DFA6-4F9C-967B-8CB4B94F4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9700" y="4369825"/>
                  <a:ext cx="1386052" cy="430887"/>
                </a:xfrm>
                <a:prstGeom prst="rect">
                  <a:avLst/>
                </a:prstGeom>
                <a:blipFill>
                  <a:blip r:embed="rId7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31F854A-7D23-4AED-BA6D-A1F5DCDA0D51}"/>
              </a:ext>
            </a:extLst>
          </p:cNvPr>
          <p:cNvGrpSpPr/>
          <p:nvPr/>
        </p:nvGrpSpPr>
        <p:grpSpPr>
          <a:xfrm>
            <a:off x="5619093" y="3171805"/>
            <a:ext cx="1411014" cy="2724501"/>
            <a:chOff x="5221014" y="3142899"/>
            <a:chExt cx="1411014" cy="27245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C8BE8D0-D162-4774-AFE1-EEA924C492EA}"/>
                    </a:ext>
                  </a:extLst>
                </p:cNvPr>
                <p:cNvSpPr txBox="1"/>
                <p:nvPr/>
              </p:nvSpPr>
              <p:spPr>
                <a:xfrm>
                  <a:off x="5221014" y="4724400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7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C8BE8D0-D162-4774-AFE1-EEA924C492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1014" y="4724400"/>
                  <a:ext cx="1386052" cy="430887"/>
                </a:xfrm>
                <a:prstGeom prst="rect">
                  <a:avLst/>
                </a:prstGeom>
                <a:blipFill>
                  <a:blip r:embed="rId8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B91EDEC-804A-4D9B-B87E-F10BF6EC2BA7}"/>
                    </a:ext>
                  </a:extLst>
                </p:cNvPr>
                <p:cNvSpPr txBox="1"/>
                <p:nvPr/>
              </p:nvSpPr>
              <p:spPr>
                <a:xfrm>
                  <a:off x="5243348" y="5055513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70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B91EDEC-804A-4D9B-B87E-F10BF6EC2B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3348" y="5055513"/>
                  <a:ext cx="1386052" cy="430887"/>
                </a:xfrm>
                <a:prstGeom prst="rect">
                  <a:avLst/>
                </a:prstGeom>
                <a:blipFill>
                  <a:blip r:embed="rId9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4C8FBB1-FC33-42B7-9D38-2B7A8B9889BE}"/>
                    </a:ext>
                  </a:extLst>
                </p:cNvPr>
                <p:cNvSpPr txBox="1"/>
                <p:nvPr/>
              </p:nvSpPr>
              <p:spPr>
                <a:xfrm>
                  <a:off x="5243348" y="5436513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7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4C8FBB1-FC33-42B7-9D38-2B7A8B9889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3348" y="5436513"/>
                  <a:ext cx="1386052" cy="430887"/>
                </a:xfrm>
                <a:prstGeom prst="rect">
                  <a:avLst/>
                </a:prstGeom>
                <a:blipFill>
                  <a:blip r:embed="rId10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790A21C-3DF7-4FE1-842E-2F43B36C1B19}"/>
                    </a:ext>
                  </a:extLst>
                </p:cNvPr>
                <p:cNvSpPr txBox="1"/>
                <p:nvPr/>
              </p:nvSpPr>
              <p:spPr>
                <a:xfrm>
                  <a:off x="5245976" y="3142899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7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790A21C-3DF7-4FE1-842E-2F43B36C1B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5976" y="3142899"/>
                  <a:ext cx="1386052" cy="430887"/>
                </a:xfrm>
                <a:prstGeom prst="rect">
                  <a:avLst/>
                </a:prstGeom>
                <a:blipFill>
                  <a:blip r:embed="rId11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724BAC0-2D09-413F-81F5-5C794FD92692}"/>
                    </a:ext>
                  </a:extLst>
                </p:cNvPr>
                <p:cNvSpPr txBox="1"/>
                <p:nvPr/>
              </p:nvSpPr>
              <p:spPr>
                <a:xfrm>
                  <a:off x="5243348" y="3531513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70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724BAC0-2D09-413F-81F5-5C794FD926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3348" y="3531513"/>
                  <a:ext cx="1386052" cy="430887"/>
                </a:xfrm>
                <a:prstGeom prst="rect">
                  <a:avLst/>
                </a:prstGeom>
                <a:blipFill>
                  <a:blip r:embed="rId9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B0492B-41D3-492E-80BE-CE1ABC193FB0}"/>
                  </a:ext>
                </a:extLst>
              </p:cNvPr>
              <p:cNvSpPr txBox="1"/>
              <p:nvPr/>
            </p:nvSpPr>
            <p:spPr>
              <a:xfrm>
                <a:off x="7094485" y="2386734"/>
                <a:ext cx="3124199" cy="1323439"/>
              </a:xfrm>
              <a:prstGeom prst="rect">
                <a:avLst/>
              </a:prstGeom>
              <a:noFill/>
              <a:ln w="19050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However, performance depending on height!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Height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B0492B-41D3-492E-80BE-CE1ABC193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485" y="2386734"/>
                <a:ext cx="3124199" cy="1323439"/>
              </a:xfrm>
              <a:prstGeom prst="rect">
                <a:avLst/>
              </a:prstGeom>
              <a:blipFill>
                <a:blip r:embed="rId12"/>
                <a:stretch>
                  <a:fillRect l="-1553" t="-1818" r="-583" b="-3636"/>
                </a:stretch>
              </a:blipFill>
              <a:ln w="1905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B1787EF-CABD-4586-A3C4-81ACAF631A46}"/>
              </a:ext>
            </a:extLst>
          </p:cNvPr>
          <p:cNvSpPr txBox="1"/>
          <p:nvPr/>
        </p:nvSpPr>
        <p:spPr>
          <a:xfrm>
            <a:off x="7086601" y="4162962"/>
            <a:ext cx="3145221" cy="1323439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 have good performance, we want to keep the tree height low! </a:t>
            </a:r>
          </a:p>
        </p:txBody>
      </p:sp>
    </p:spTree>
    <p:extLst>
      <p:ext uri="{BB962C8B-B14F-4D97-AF65-F5344CB8AC3E}">
        <p14:creationId xmlns:p14="http://schemas.microsoft.com/office/powerpoint/2010/main" val="384351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639E1-9558-CECB-62D1-83CFD0A3C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D06A7-11BA-3858-8BA9-07C620DE4A7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Imagine you are maintaining a database indexed by some keys (real values), and you hope to support the following operations: </a:t>
            </a:r>
          </a:p>
          <a:p>
            <a:endParaRPr lang="en-US" sz="800" dirty="0"/>
          </a:p>
          <a:p>
            <a:pPr lvl="8"/>
            <a:endParaRPr lang="en-US" altLang="en-US" sz="800" dirty="0"/>
          </a:p>
          <a:p>
            <a:pPr lvl="1"/>
            <a:r>
              <a:rPr lang="en-US" altLang="en-US" sz="2000" dirty="0"/>
              <a:t>Search </a:t>
            </a:r>
          </a:p>
          <a:p>
            <a:pPr lvl="1"/>
            <a:r>
              <a:rPr lang="en-US" altLang="en-US" sz="2000" dirty="0"/>
              <a:t>Maximum</a:t>
            </a:r>
          </a:p>
          <a:p>
            <a:pPr lvl="1"/>
            <a:r>
              <a:rPr lang="en-US" altLang="en-US" sz="2000" dirty="0"/>
              <a:t>Minimum</a:t>
            </a:r>
          </a:p>
          <a:p>
            <a:pPr lvl="1"/>
            <a:r>
              <a:rPr lang="en-US" altLang="en-US" sz="2000" dirty="0"/>
              <a:t>Successor</a:t>
            </a:r>
          </a:p>
          <a:p>
            <a:pPr lvl="1"/>
            <a:r>
              <a:rPr lang="en-US" altLang="en-US" sz="2000" dirty="0"/>
              <a:t>Predecessor</a:t>
            </a:r>
          </a:p>
          <a:p>
            <a:pPr lvl="8"/>
            <a:endParaRPr lang="en-US" altLang="en-US" sz="2000" dirty="0"/>
          </a:p>
          <a:p>
            <a:pPr lvl="1"/>
            <a:r>
              <a:rPr lang="en-US" altLang="en-US" sz="2000" dirty="0"/>
              <a:t>Insert</a:t>
            </a:r>
          </a:p>
          <a:p>
            <a:pPr lvl="1"/>
            <a:r>
              <a:rPr lang="en-US" altLang="en-US" sz="2000" dirty="0"/>
              <a:t>Delete </a:t>
            </a:r>
          </a:p>
          <a:p>
            <a:pPr lvl="1"/>
            <a:r>
              <a:rPr lang="en-US" altLang="en-US" sz="2000" dirty="0"/>
              <a:t>Extract-Max</a:t>
            </a:r>
          </a:p>
          <a:p>
            <a:pPr lvl="1"/>
            <a:r>
              <a:rPr lang="en-US" altLang="en-US" sz="2000" dirty="0"/>
              <a:t>Increase-key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C55B8-6E90-6CBE-2A82-9AE0B0D6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(Dynamic) Set operations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0EF99-D3F4-C17F-E85F-B10E0B0ADC3E}"/>
              </a:ext>
            </a:extLst>
          </p:cNvPr>
          <p:cNvSpPr txBox="1"/>
          <p:nvPr/>
        </p:nvSpPr>
        <p:spPr>
          <a:xfrm>
            <a:off x="5455527" y="1981200"/>
            <a:ext cx="3962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First approach: sort the array of keys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101CD93-852D-7F22-7B7F-0BF0D1B7636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41327" y="2089026"/>
                <a:ext cx="2316873" cy="3930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 dirty="0"/>
              </a:p>
              <a:p>
                <a:pPr lvl="8"/>
                <a:endParaRPr lang="en-US" altLang="en-US" sz="8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en-US" sz="2000" b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en-US" sz="2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en-US" sz="2000" dirty="0"/>
              </a:p>
              <a:p>
                <a:pPr lvl="1"/>
                <a:endParaRPr lang="en-US" altLang="en-US" sz="1200" dirty="0"/>
              </a:p>
              <a:p>
                <a:pPr lvl="1"/>
                <a:r>
                  <a:rPr lang="en-US" altLang="en-US" sz="2000" dirty="0"/>
                  <a:t> </a:t>
                </a:r>
              </a:p>
              <a:p>
                <a:pPr lvl="1"/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en-US" sz="2000" dirty="0"/>
                  <a:t> </a:t>
                </a:r>
              </a:p>
              <a:p>
                <a:pPr lvl="1"/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en-US" sz="2000" dirty="0"/>
              </a:p>
              <a:p>
                <a:pPr lvl="1"/>
                <a:r>
                  <a:rPr lang="en-US" altLang="en-US" sz="2000" dirty="0"/>
                  <a:t> </a:t>
                </a:r>
              </a:p>
              <a:p>
                <a:pPr marL="0" indent="0">
                  <a:buFont typeface="Wingdings 3" pitchFamily="18" charset="2"/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101CD93-852D-7F22-7B7F-0BF0D1B76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1327" y="2089026"/>
                <a:ext cx="2316873" cy="3930774"/>
              </a:xfrm>
              <a:prstGeom prst="rect">
                <a:avLst/>
              </a:prstGeom>
              <a:blipFill>
                <a:blip r:embed="rId2"/>
                <a:stretch>
                  <a:fillRect b="-124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98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F7A73-C7D3-E75E-D2BF-341FB5C19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F529-0B47-156C-0D84-2BDE0DFF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</a:t>
            </a:r>
            <a:r>
              <a:rPr lang="en-US" sz="2400" dirty="0"/>
              <a:t>BST is good for both static and dynamic operations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9A352D-430C-06C5-BD47-33D1EEA1EAC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input keys are already stored in a BST of height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8"/>
                <a:endParaRPr lang="en-US" altLang="en-US" sz="800" dirty="0"/>
              </a:p>
              <a:p>
                <a:pPr lvl="8"/>
                <a:endParaRPr lang="en-US" altLang="en-US" sz="800" dirty="0"/>
              </a:p>
              <a:p>
                <a:pPr lvl="1"/>
                <a:r>
                  <a:rPr lang="en-US" altLang="en-US" sz="2200" dirty="0"/>
                  <a:t>Search </a:t>
                </a:r>
              </a:p>
              <a:p>
                <a:pPr lvl="1"/>
                <a:r>
                  <a:rPr lang="en-US" altLang="en-US" sz="2200" dirty="0"/>
                  <a:t>Maximum</a:t>
                </a:r>
              </a:p>
              <a:p>
                <a:pPr lvl="1"/>
                <a:r>
                  <a:rPr lang="en-US" altLang="en-US" sz="2200" dirty="0"/>
                  <a:t>Minimum</a:t>
                </a:r>
              </a:p>
              <a:p>
                <a:pPr lvl="1"/>
                <a:r>
                  <a:rPr lang="en-US" altLang="en-US" sz="2200" dirty="0"/>
                  <a:t>Successor</a:t>
                </a:r>
              </a:p>
              <a:p>
                <a:pPr lvl="1"/>
                <a:r>
                  <a:rPr lang="en-US" altLang="en-US" sz="2200" dirty="0"/>
                  <a:t>Predecessor</a:t>
                </a:r>
              </a:p>
              <a:p>
                <a:pPr lvl="8"/>
                <a:endParaRPr lang="en-US" altLang="en-US" sz="2200" dirty="0"/>
              </a:p>
              <a:p>
                <a:pPr lvl="1"/>
                <a:r>
                  <a:rPr lang="en-US" altLang="en-US" sz="2200" dirty="0"/>
                  <a:t>Insert</a:t>
                </a:r>
              </a:p>
              <a:p>
                <a:pPr lvl="1"/>
                <a:r>
                  <a:rPr lang="en-US" altLang="en-US" sz="2200" dirty="0"/>
                  <a:t>Delete </a:t>
                </a:r>
              </a:p>
              <a:p>
                <a:pPr lvl="1"/>
                <a:r>
                  <a:rPr lang="en-US" altLang="en-US" sz="2200" dirty="0"/>
                  <a:t>Extract-Max</a:t>
                </a:r>
              </a:p>
              <a:p>
                <a:pPr lvl="1"/>
                <a:r>
                  <a:rPr lang="en-US" altLang="en-US" sz="2200" dirty="0"/>
                  <a:t>Increase-key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9A352D-430C-06C5-BD47-33D1EEA1EA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38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61174B9-527E-8800-4CF2-90CE98EC8ABF}"/>
              </a:ext>
            </a:extLst>
          </p:cNvPr>
          <p:cNvSpPr txBox="1"/>
          <p:nvPr/>
        </p:nvSpPr>
        <p:spPr>
          <a:xfrm>
            <a:off x="4876800" y="1688068"/>
            <a:ext cx="3124200" cy="369332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 complexity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9FA2B5-9F52-D2A0-0E9E-D9CEFD937C3C}"/>
              </a:ext>
            </a:extLst>
          </p:cNvPr>
          <p:cNvGrpSpPr/>
          <p:nvPr/>
        </p:nvGrpSpPr>
        <p:grpSpPr>
          <a:xfrm>
            <a:off x="5598073" y="2032550"/>
            <a:ext cx="1432035" cy="2768163"/>
            <a:chOff x="5219700" y="2032549"/>
            <a:chExt cx="1432035" cy="27681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8976369-F9EA-C64E-74D9-05D62CE05F24}"/>
                    </a:ext>
                  </a:extLst>
                </p:cNvPr>
                <p:cNvSpPr txBox="1"/>
                <p:nvPr/>
              </p:nvSpPr>
              <p:spPr>
                <a:xfrm>
                  <a:off x="5257800" y="2032549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187E6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8976369-F9EA-C64E-74D9-05D62CE05F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2032549"/>
                  <a:ext cx="1386052" cy="430887"/>
                </a:xfrm>
                <a:prstGeom prst="rect">
                  <a:avLst/>
                </a:prstGeom>
                <a:blipFill>
                  <a:blip r:embed="rId4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B882DED-4867-E02E-5B8B-51B9237C3597}"/>
                    </a:ext>
                  </a:extLst>
                </p:cNvPr>
                <p:cNvSpPr txBox="1"/>
                <p:nvPr/>
              </p:nvSpPr>
              <p:spPr>
                <a:xfrm>
                  <a:off x="5249917" y="2386733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187E6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B882DED-4867-E02E-5B8B-51B9237C35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9917" y="2386733"/>
                  <a:ext cx="1386052" cy="430887"/>
                </a:xfrm>
                <a:prstGeom prst="rect">
                  <a:avLst/>
                </a:prstGeom>
                <a:blipFill>
                  <a:blip r:embed="rId5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22CECD8-9076-A313-9070-FDFE0D9B16C8}"/>
                    </a:ext>
                  </a:extLst>
                </p:cNvPr>
                <p:cNvSpPr txBox="1"/>
                <p:nvPr/>
              </p:nvSpPr>
              <p:spPr>
                <a:xfrm>
                  <a:off x="5265683" y="2740917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187E6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22CECD8-9076-A313-9070-FDFE0D9B1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683" y="2740917"/>
                  <a:ext cx="1386052" cy="430887"/>
                </a:xfrm>
                <a:prstGeom prst="rect">
                  <a:avLst/>
                </a:prstGeom>
                <a:blipFill>
                  <a:blip r:embed="rId6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8455D07-3175-C7FE-C0BA-CC6C14D8510C}"/>
                    </a:ext>
                  </a:extLst>
                </p:cNvPr>
                <p:cNvSpPr txBox="1"/>
                <p:nvPr/>
              </p:nvSpPr>
              <p:spPr>
                <a:xfrm>
                  <a:off x="5219700" y="4369825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187E6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187E6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8455D07-3175-C7FE-C0BA-CC6C14D851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9700" y="4369825"/>
                  <a:ext cx="1386052" cy="430887"/>
                </a:xfrm>
                <a:prstGeom prst="rect">
                  <a:avLst/>
                </a:prstGeom>
                <a:blipFill>
                  <a:blip r:embed="rId7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E89222-ECB6-ED76-B691-054E431246DE}"/>
              </a:ext>
            </a:extLst>
          </p:cNvPr>
          <p:cNvGrpSpPr/>
          <p:nvPr/>
        </p:nvGrpSpPr>
        <p:grpSpPr>
          <a:xfrm>
            <a:off x="5619093" y="3171805"/>
            <a:ext cx="1411014" cy="2724501"/>
            <a:chOff x="5221014" y="3142899"/>
            <a:chExt cx="1411014" cy="27245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3EC5807-DD61-2F10-8833-EDD3ED376C69}"/>
                    </a:ext>
                  </a:extLst>
                </p:cNvPr>
                <p:cNvSpPr txBox="1"/>
                <p:nvPr/>
              </p:nvSpPr>
              <p:spPr>
                <a:xfrm>
                  <a:off x="5221014" y="4724400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7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3EC5807-DD61-2F10-8833-EDD3ED376C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1014" y="4724400"/>
                  <a:ext cx="1386052" cy="430887"/>
                </a:xfrm>
                <a:prstGeom prst="rect">
                  <a:avLst/>
                </a:prstGeom>
                <a:blipFill>
                  <a:blip r:embed="rId8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ACD0088-3660-1EC4-AE21-7832584E21A9}"/>
                    </a:ext>
                  </a:extLst>
                </p:cNvPr>
                <p:cNvSpPr txBox="1"/>
                <p:nvPr/>
              </p:nvSpPr>
              <p:spPr>
                <a:xfrm>
                  <a:off x="5243348" y="5055513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70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ACD0088-3660-1EC4-AE21-7832584E21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3348" y="5055513"/>
                  <a:ext cx="1386052" cy="430887"/>
                </a:xfrm>
                <a:prstGeom prst="rect">
                  <a:avLst/>
                </a:prstGeom>
                <a:blipFill>
                  <a:blip r:embed="rId9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EDA7B9D-ADBD-6518-083F-2E84DAC7D02F}"/>
                    </a:ext>
                  </a:extLst>
                </p:cNvPr>
                <p:cNvSpPr txBox="1"/>
                <p:nvPr/>
              </p:nvSpPr>
              <p:spPr>
                <a:xfrm>
                  <a:off x="5243348" y="5436513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7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EDA7B9D-ADBD-6518-083F-2E84DAC7D0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3348" y="5436513"/>
                  <a:ext cx="1386052" cy="430887"/>
                </a:xfrm>
                <a:prstGeom prst="rect">
                  <a:avLst/>
                </a:prstGeom>
                <a:blipFill>
                  <a:blip r:embed="rId10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7B564FC-B5AF-F155-357F-03CB9AC2E09E}"/>
                    </a:ext>
                  </a:extLst>
                </p:cNvPr>
                <p:cNvSpPr txBox="1"/>
                <p:nvPr/>
              </p:nvSpPr>
              <p:spPr>
                <a:xfrm>
                  <a:off x="5245976" y="3142899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7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7B564FC-B5AF-F155-357F-03CB9AC2E0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5976" y="3142899"/>
                  <a:ext cx="1386052" cy="430887"/>
                </a:xfrm>
                <a:prstGeom prst="rect">
                  <a:avLst/>
                </a:prstGeom>
                <a:blipFill>
                  <a:blip r:embed="rId11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99166A9-51F4-E012-2277-CECEC5983018}"/>
                    </a:ext>
                  </a:extLst>
                </p:cNvPr>
                <p:cNvSpPr txBox="1"/>
                <p:nvPr/>
              </p:nvSpPr>
              <p:spPr>
                <a:xfrm>
                  <a:off x="5243348" y="3531513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srgbClr val="70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99166A9-51F4-E012-2277-CECEC59830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3348" y="3531513"/>
                  <a:ext cx="1386052" cy="430887"/>
                </a:xfrm>
                <a:prstGeom prst="rect">
                  <a:avLst/>
                </a:prstGeom>
                <a:blipFill>
                  <a:blip r:embed="rId9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943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224D8-06EE-4945-BFBF-76AB65AA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Part C:</a:t>
            </a:r>
            <a:br>
              <a:rPr lang="en-US" dirty="0"/>
            </a:br>
            <a:r>
              <a:rPr lang="en-US" dirty="0"/>
              <a:t>Balanced binary search tree</a:t>
            </a:r>
          </a:p>
        </p:txBody>
      </p:sp>
    </p:spTree>
    <p:extLst>
      <p:ext uri="{BB962C8B-B14F-4D97-AF65-F5344CB8AC3E}">
        <p14:creationId xmlns:p14="http://schemas.microsoft.com/office/powerpoint/2010/main" val="3698519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47441-225C-490D-A434-ABABC6BA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tree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4DF3D-F03D-4528-BC4D-382ED05BE08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390526-3532-4641-85EB-DF3F7ABF205B}"/>
              </a:ext>
            </a:extLst>
          </p:cNvPr>
          <p:cNvGrpSpPr/>
          <p:nvPr/>
        </p:nvGrpSpPr>
        <p:grpSpPr>
          <a:xfrm>
            <a:off x="2438400" y="2125980"/>
            <a:ext cx="6781800" cy="3124200"/>
            <a:chOff x="914400" y="2125980"/>
            <a:chExt cx="6781800" cy="3124200"/>
          </a:xfrm>
        </p:grpSpPr>
        <p:sp>
          <p:nvSpPr>
            <p:cNvPr id="6" name="Oval 3">
              <a:extLst>
                <a:ext uri="{FF2B5EF4-FFF2-40B4-BE49-F238E27FC236}">
                  <a16:creationId xmlns:a16="http://schemas.microsoft.com/office/drawing/2014/main" id="{A5ED7DB0-D4EB-4B04-B431-A0FB21ECB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2125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13</a:t>
              </a:r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2875B74D-2A19-4C49-B571-78D9909ED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27355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18</a:t>
              </a:r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0EAA13B5-E433-4D1B-BA25-B90978187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3</a:t>
              </a:r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37A36150-D64A-40BC-B374-4AD58AD6D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2</a:t>
              </a: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688DBCDA-EE26-4BD3-A07F-AED7D5D6A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179B2ABE-9F26-4148-9009-906ACF547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250" y="2354580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en-US"/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ABD579B3-885A-4660-90DF-BEE7AACF9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A8876194-D75B-4A76-988B-472BC1D99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7</a:t>
              </a: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4E247E4-32FC-404C-B149-12E7A36F5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00" y="4564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13</a:t>
              </a: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2B579FC6-64FC-482D-B4B0-91D8BE176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5202BCD7-1C1F-4592-9D4E-2618E8211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17</a:t>
              </a: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BA68B59A-BB2C-47A4-87DC-2413278C8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20</a:t>
              </a:r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54B6EDBB-8B0F-4E08-8401-0BADF452EB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1800" y="2354580"/>
              <a:ext cx="1371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F184F718-B5B9-4FA1-8883-A8A5D4C9F0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A7F44D97-CC73-4FA8-BDE7-E744D16BF2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5400" y="41833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07D09E0E-CB84-4EBE-9017-FD68CFEFD8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CE723CF7-2B17-49CF-AEEA-402C2DABB9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F537DF73-499C-4FAD-8FA6-64E610FB4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B60BAA5A-7DE9-4C75-B90E-8C963279E7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61000" y="4119880"/>
              <a:ext cx="152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6A9047B1-220C-4F00-B260-885BF2044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0" y="2354580"/>
              <a:ext cx="1295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9644D47B-1679-4929-BE52-DAE83922B1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43600" y="319278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3FA9ECC7-D1D7-4E7B-A4EB-1F796B9A01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4200" y="319278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Oval 5">
            <a:extLst>
              <a:ext uri="{FF2B5EF4-FFF2-40B4-BE49-F238E27FC236}">
                <a16:creationId xmlns:a16="http://schemas.microsoft.com/office/drawing/2014/main" id="{B3205274-2413-456B-95B0-63DCE6380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47167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6</a:t>
            </a:r>
          </a:p>
        </p:txBody>
      </p:sp>
      <p:sp>
        <p:nvSpPr>
          <p:cNvPr id="29" name="Line 17">
            <a:extLst>
              <a:ext uri="{FF2B5EF4-FFF2-40B4-BE49-F238E27FC236}">
                <a16:creationId xmlns:a16="http://schemas.microsoft.com/office/drawing/2014/main" id="{1D22EF39-5BBC-404C-BC6C-E2B31EA46A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02200" y="4154301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B3FE4C26-DDC3-4AB5-A4BE-E16C2C8FD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5643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19</a:t>
            </a:r>
          </a:p>
        </p:txBody>
      </p:sp>
      <p:sp>
        <p:nvSpPr>
          <p:cNvPr id="31" name="Line 21">
            <a:extLst>
              <a:ext uri="{FF2B5EF4-FFF2-40B4-BE49-F238E27FC236}">
                <a16:creationId xmlns:a16="http://schemas.microsoft.com/office/drawing/2014/main" id="{FE27A7A0-2371-4C30-AE62-97C3D431E4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32783" y="4131967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125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B2E91-6B64-46A2-9B07-64436C2B6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Tree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598C83-1EFA-43CA-9408-5C3C84D69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3716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CB92576-2610-4DE5-9EB3-9DFC3310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1336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A70C2D-5CD5-43AB-BE83-F49A90F11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011214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83F874F-8FF0-4DF6-970C-47ED86635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0662" y="45720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38A69B-AE91-428C-9AD2-826CBA08E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1931" y="533400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BB0070-0C9A-4E3A-84BE-A1B6EB72CC17}"/>
              </a:ext>
            </a:extLst>
          </p:cNvPr>
          <p:cNvCxnSpPr>
            <a:cxnSpLocks/>
          </p:cNvCxnSpPr>
          <p:nvPr/>
        </p:nvCxnSpPr>
        <p:spPr>
          <a:xfrm flipH="1">
            <a:off x="5759670" y="1817340"/>
            <a:ext cx="320565" cy="38326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3377F4-2E50-44DE-B5D3-4E0C8482F958}"/>
              </a:ext>
            </a:extLst>
          </p:cNvPr>
          <p:cNvCxnSpPr>
            <a:cxnSpLocks/>
            <a:endCxn id="6" idx="7"/>
          </p:cNvCxnSpPr>
          <p:nvPr/>
        </p:nvCxnSpPr>
        <p:spPr>
          <a:xfrm flipH="1">
            <a:off x="5190845" y="2590801"/>
            <a:ext cx="327088" cy="487369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E4C540B7-750C-4D5E-8B82-5E1D7C766076}"/>
              </a:ext>
            </a:extLst>
          </p:cNvPr>
          <p:cNvSpPr/>
          <p:nvPr/>
        </p:nvSpPr>
        <p:spPr>
          <a:xfrm>
            <a:off x="46482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913AA65-5DB4-4798-9611-AAE9AD8EC22F}"/>
              </a:ext>
            </a:extLst>
          </p:cNvPr>
          <p:cNvSpPr/>
          <p:nvPr/>
        </p:nvSpPr>
        <p:spPr>
          <a:xfrm>
            <a:off x="4495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AE5D13-3A13-49B7-9E5A-B9F8EA9627CB}"/>
              </a:ext>
            </a:extLst>
          </p:cNvPr>
          <p:cNvSpPr/>
          <p:nvPr/>
        </p:nvSpPr>
        <p:spPr>
          <a:xfrm>
            <a:off x="43434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F1C7BF-E980-4B37-9A20-29490108B40A}"/>
              </a:ext>
            </a:extLst>
          </p:cNvPr>
          <p:cNvSpPr/>
          <p:nvPr/>
        </p:nvSpPr>
        <p:spPr>
          <a:xfrm>
            <a:off x="4191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5E0EF41-DFD7-4DC9-AE6A-7E060194E9F0}"/>
              </a:ext>
            </a:extLst>
          </p:cNvPr>
          <p:cNvCxnSpPr>
            <a:cxnSpLocks/>
            <a:endCxn id="9" idx="7"/>
          </p:cNvCxnSpPr>
          <p:nvPr/>
        </p:nvCxnSpPr>
        <p:spPr>
          <a:xfrm flipH="1">
            <a:off x="3622176" y="5029201"/>
            <a:ext cx="230500" cy="37175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3042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6BD29-4F46-4B5C-A84B-451B8CD0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binary search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F7F71C-00F3-4EE1-9F44-A20C6F1055A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It turns out that there are ways to add extra conditions to binary search trees, so that their height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E.g</a:t>
                </a:r>
                <a:r>
                  <a:rPr lang="en-US" dirty="0"/>
                  <a:t>,  red-black tree,  AVL tree, </a:t>
                </a:r>
                <a:r>
                  <a:rPr lang="en-US" dirty="0" err="1"/>
                  <a:t>etc</a:t>
                </a:r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Once such a tree is created, </a:t>
                </a:r>
              </a:p>
              <a:p>
                <a:pPr lvl="1"/>
                <a:r>
                  <a:rPr lang="en-US" dirty="0"/>
                  <a:t>it can support search, minimum, maximum </a:t>
                </a:r>
                <a:r>
                  <a:rPr lang="en-US" dirty="0" err="1"/>
                  <a:t>etc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time using the same algorithms described before</a:t>
                </a:r>
              </a:p>
              <a:p>
                <a:pPr lvl="1"/>
                <a:r>
                  <a:rPr lang="en-US" dirty="0"/>
                  <a:t>the extra work comes at handling dynamic operations: insertion, deletion, and so on.  Re-balancing is needed </a:t>
                </a:r>
              </a:p>
              <a:p>
                <a:pPr lvl="1"/>
                <a:r>
                  <a:rPr lang="en-US" dirty="0"/>
                  <a:t>however, for standard balanced BSTs, all these operations can be handled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dirty="0"/>
                  <a:t>time.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F7F71C-00F3-4EE1-9F44-A20C6F105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3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D347-4E45-43A7-8A6C-57D2C2C5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AD90C-B550-41C9-88B0-BFD5B5A6B4B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Left rotation or Right rotation to keep tree height low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BDA25E-430C-4E20-8275-25B7F2049A49}"/>
              </a:ext>
            </a:extLst>
          </p:cNvPr>
          <p:cNvGrpSpPr>
            <a:grpSpLocks/>
          </p:cNvGrpSpPr>
          <p:nvPr/>
        </p:nvGrpSpPr>
        <p:grpSpPr bwMode="auto">
          <a:xfrm>
            <a:off x="2933700" y="2438400"/>
            <a:ext cx="2133600" cy="2743200"/>
            <a:chOff x="960" y="1824"/>
            <a:chExt cx="1344" cy="17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83A7A2B-81E1-410F-B7C3-1303A184D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064"/>
              <a:ext cx="288" cy="28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/>
                <a:t>x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23526E7-03E1-4EC7-8499-263737B1E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544"/>
              <a:ext cx="288" cy="28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/>
                <a:t>y</a:t>
              </a:r>
            </a:p>
          </p:txBody>
        </p:sp>
        <p:sp>
          <p:nvSpPr>
            <p:cNvPr id="25" name="Line 6">
              <a:extLst>
                <a:ext uri="{FF2B5EF4-FFF2-40B4-BE49-F238E27FC236}">
                  <a16:creationId xmlns:a16="http://schemas.microsoft.com/office/drawing/2014/main" id="{DE989599-8232-4936-A3A5-FB8D565709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82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Line 7">
              <a:extLst>
                <a:ext uri="{FF2B5EF4-FFF2-40B4-BE49-F238E27FC236}">
                  <a16:creationId xmlns:a16="http://schemas.microsoft.com/office/drawing/2014/main" id="{7989B6B0-F223-4813-B004-DA3210BEC3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2352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Line 8">
              <a:extLst>
                <a:ext uri="{FF2B5EF4-FFF2-40B4-BE49-F238E27FC236}">
                  <a16:creationId xmlns:a16="http://schemas.microsoft.com/office/drawing/2014/main" id="{CB275188-3F9A-4085-A0A8-E6807A51B7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283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Line 9">
              <a:extLst>
                <a:ext uri="{FF2B5EF4-FFF2-40B4-BE49-F238E27FC236}">
                  <a16:creationId xmlns:a16="http://schemas.microsoft.com/office/drawing/2014/main" id="{0790F176-01AC-4782-87A8-C817080EB7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832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Line 10">
              <a:extLst>
                <a:ext uri="{FF2B5EF4-FFF2-40B4-BE49-F238E27FC236}">
                  <a16:creationId xmlns:a16="http://schemas.microsoft.com/office/drawing/2014/main" id="{27CADD57-F2B2-4E44-B474-51C008D02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352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Text Box 11">
              <a:extLst>
                <a:ext uri="{FF2B5EF4-FFF2-40B4-BE49-F238E27FC236}">
                  <a16:creationId xmlns:a16="http://schemas.microsoft.com/office/drawing/2014/main" id="{E014040B-4E9A-4306-9D4D-03C8B2F6A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326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0" i="1">
                  <a:solidFill>
                    <a:srgbClr val="0B1196"/>
                  </a:solidFill>
                </a:rPr>
                <a:t>A</a:t>
              </a:r>
            </a:p>
          </p:txBody>
        </p:sp>
        <p:sp>
          <p:nvSpPr>
            <p:cNvPr id="31" name="Text Box 12">
              <a:extLst>
                <a:ext uri="{FF2B5EF4-FFF2-40B4-BE49-F238E27FC236}">
                  <a16:creationId xmlns:a16="http://schemas.microsoft.com/office/drawing/2014/main" id="{61E55438-E8EC-4382-8AC6-CA45027D6B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26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0" i="1">
                  <a:solidFill>
                    <a:srgbClr val="0B1196"/>
                  </a:solidFill>
                </a:rPr>
                <a:t>B</a:t>
              </a:r>
            </a:p>
          </p:txBody>
        </p:sp>
        <p:sp>
          <p:nvSpPr>
            <p:cNvPr id="32" name="Text Box 13">
              <a:extLst>
                <a:ext uri="{FF2B5EF4-FFF2-40B4-BE49-F238E27FC236}">
                  <a16:creationId xmlns:a16="http://schemas.microsoft.com/office/drawing/2014/main" id="{7E68C14E-9602-4006-9712-E4299BCEDC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78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0" i="1">
                  <a:solidFill>
                    <a:srgbClr val="0B1196"/>
                  </a:solidFill>
                </a:rPr>
                <a:t>C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24C16B7-6C6F-4BC4-9155-D0FB68EA03D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2438400"/>
            <a:ext cx="1295400" cy="1676400"/>
            <a:chOff x="3168" y="1824"/>
            <a:chExt cx="816" cy="105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AF3B10-4E21-44B2-9FE5-EAFDA1757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064"/>
              <a:ext cx="288" cy="28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/>
                <a:t>y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E6F9D69-5375-4EBD-A104-BCF0492ED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592"/>
              <a:ext cx="288" cy="28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/>
                <a:t>x</a:t>
              </a:r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BE679421-8A1D-45D8-8264-0AFBC3EC6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82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08A7B5B1-A3AF-4E73-9787-1590292792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352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10D3C92-35F9-43F3-87D1-3FF811C8E168}"/>
              </a:ext>
            </a:extLst>
          </p:cNvPr>
          <p:cNvGrpSpPr>
            <a:grpSpLocks/>
          </p:cNvGrpSpPr>
          <p:nvPr/>
        </p:nvGrpSpPr>
        <p:grpSpPr bwMode="auto">
          <a:xfrm>
            <a:off x="7124700" y="3352800"/>
            <a:ext cx="2133600" cy="2057400"/>
            <a:chOff x="3024" y="2400"/>
            <a:chExt cx="1344" cy="1296"/>
          </a:xfrm>
        </p:grpSpPr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B190EB47-04F4-4679-B6CA-7D97BFB8FA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6" y="2400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D165626A-60B4-4E19-AFF3-D5736D2D7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928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Text Box 21">
              <a:extLst>
                <a:ext uri="{FF2B5EF4-FFF2-40B4-BE49-F238E27FC236}">
                  <a16:creationId xmlns:a16="http://schemas.microsoft.com/office/drawing/2014/main" id="{C3BDC658-6533-4E88-86CF-32C9780BA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88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0" i="1">
                  <a:solidFill>
                    <a:srgbClr val="0B1196"/>
                  </a:solidFill>
                </a:rPr>
                <a:t>A</a:t>
              </a:r>
            </a:p>
          </p:txBody>
        </p:sp>
        <p:sp>
          <p:nvSpPr>
            <p:cNvPr id="16" name="Text Box 22">
              <a:extLst>
                <a:ext uri="{FF2B5EF4-FFF2-40B4-BE49-F238E27FC236}">
                  <a16:creationId xmlns:a16="http://schemas.microsoft.com/office/drawing/2014/main" id="{22DB303F-8FEB-40D9-A4AD-9E4A6A22DB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40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0" i="1">
                  <a:solidFill>
                    <a:srgbClr val="0B1196"/>
                  </a:solidFill>
                </a:rPr>
                <a:t>B</a:t>
              </a:r>
            </a:p>
          </p:txBody>
        </p:sp>
        <p:sp>
          <p:nvSpPr>
            <p:cNvPr id="17" name="Text Box 23">
              <a:extLst>
                <a:ext uri="{FF2B5EF4-FFF2-40B4-BE49-F238E27FC236}">
                  <a16:creationId xmlns:a16="http://schemas.microsoft.com/office/drawing/2014/main" id="{540226F4-C8A0-45FC-A1F1-F9EE86FE2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340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0" i="1">
                  <a:solidFill>
                    <a:srgbClr val="0B1196"/>
                  </a:solidFill>
                </a:rPr>
                <a:t>C</a:t>
              </a:r>
            </a:p>
          </p:txBody>
        </p:sp>
        <p:sp>
          <p:nvSpPr>
            <p:cNvPr id="18" name="Line 24">
              <a:extLst>
                <a:ext uri="{FF2B5EF4-FFF2-40B4-BE49-F238E27FC236}">
                  <a16:creationId xmlns:a16="http://schemas.microsoft.com/office/drawing/2014/main" id="{BCDFD107-2822-4575-B8BE-4123AA961C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2928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4516AB3-40D6-452F-956D-C567EA9901D2}"/>
              </a:ext>
            </a:extLst>
          </p:cNvPr>
          <p:cNvGrpSpPr>
            <a:grpSpLocks/>
          </p:cNvGrpSpPr>
          <p:nvPr/>
        </p:nvGrpSpPr>
        <p:grpSpPr bwMode="auto">
          <a:xfrm>
            <a:off x="5208588" y="3581150"/>
            <a:ext cx="1752600" cy="400110"/>
            <a:chOff x="2249" y="4038350"/>
            <a:chExt cx="1104" cy="400110"/>
          </a:xfrm>
        </p:grpSpPr>
        <p:sp>
          <p:nvSpPr>
            <p:cNvPr id="11" name="Line 28">
              <a:extLst>
                <a:ext uri="{FF2B5EF4-FFF2-40B4-BE49-F238E27FC236}">
                  <a16:creationId xmlns:a16="http://schemas.microsoft.com/office/drawing/2014/main" id="{96C759B1-9577-498C-ABB9-6B45D6520B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3" y="4387937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Text Box 30">
              <a:extLst>
                <a:ext uri="{FF2B5EF4-FFF2-40B4-BE49-F238E27FC236}">
                  <a16:creationId xmlns:a16="http://schemas.microsoft.com/office/drawing/2014/main" id="{A8AF1127-98F4-47D0-8BE5-2CC016F45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4038350"/>
              <a:ext cx="110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0" dirty="0"/>
                <a:t>right rotation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6EE0A5-50EE-44B4-ADD1-D0AACB812AA3}"/>
              </a:ext>
            </a:extLst>
          </p:cNvPr>
          <p:cNvGrpSpPr>
            <a:grpSpLocks/>
          </p:cNvGrpSpPr>
          <p:nvPr/>
        </p:nvGrpSpPr>
        <p:grpSpPr bwMode="auto">
          <a:xfrm>
            <a:off x="5155324" y="4419600"/>
            <a:ext cx="1752600" cy="400158"/>
            <a:chOff x="2256" y="2736"/>
            <a:chExt cx="1104" cy="400158"/>
          </a:xfrm>
        </p:grpSpPr>
        <p:sp>
          <p:nvSpPr>
            <p:cNvPr id="9" name="Line 29">
              <a:extLst>
                <a:ext uri="{FF2B5EF4-FFF2-40B4-BE49-F238E27FC236}">
                  <a16:creationId xmlns:a16="http://schemas.microsoft.com/office/drawing/2014/main" id="{F6F297A9-3C81-4769-897F-845B2BACF3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73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Text Box 31">
              <a:extLst>
                <a:ext uri="{FF2B5EF4-FFF2-40B4-BE49-F238E27FC236}">
                  <a16:creationId xmlns:a16="http://schemas.microsoft.com/office/drawing/2014/main" id="{88AA1120-AADD-49DC-8D77-21F70EFDB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784"/>
              <a:ext cx="110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0"/>
                <a:t>left rotation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79670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6649-5A64-45D6-A6CA-8E8A3A6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balanced BST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94781-9569-4BCE-B3A3-2C8EB0F996B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input keys are already stored in a balanced BST</a:t>
                </a:r>
              </a:p>
              <a:p>
                <a:pPr lvl="8"/>
                <a:endParaRPr lang="en-US" altLang="en-US" sz="800" dirty="0"/>
              </a:p>
              <a:p>
                <a:pPr lvl="8"/>
                <a:endParaRPr lang="en-US" altLang="en-US" sz="800" dirty="0"/>
              </a:p>
              <a:p>
                <a:pPr lvl="1"/>
                <a:r>
                  <a:rPr lang="en-US" altLang="en-US" sz="2200" dirty="0"/>
                  <a:t>Search </a:t>
                </a:r>
              </a:p>
              <a:p>
                <a:pPr lvl="1"/>
                <a:r>
                  <a:rPr lang="en-US" altLang="en-US" sz="2200" dirty="0"/>
                  <a:t>Maximum</a:t>
                </a:r>
              </a:p>
              <a:p>
                <a:pPr lvl="1"/>
                <a:r>
                  <a:rPr lang="en-US" altLang="en-US" sz="2200" dirty="0"/>
                  <a:t>Minimum</a:t>
                </a:r>
              </a:p>
              <a:p>
                <a:pPr lvl="1"/>
                <a:r>
                  <a:rPr lang="en-US" altLang="en-US" sz="2200" dirty="0"/>
                  <a:t>Successor</a:t>
                </a:r>
              </a:p>
              <a:p>
                <a:pPr lvl="1"/>
                <a:r>
                  <a:rPr lang="en-US" altLang="en-US" sz="2200" dirty="0"/>
                  <a:t>Predecessor</a:t>
                </a:r>
              </a:p>
              <a:p>
                <a:pPr lvl="8"/>
                <a:endParaRPr lang="en-US" altLang="en-US" sz="2200" dirty="0"/>
              </a:p>
              <a:p>
                <a:pPr lvl="1"/>
                <a:r>
                  <a:rPr lang="en-US" altLang="en-US" sz="2200" dirty="0"/>
                  <a:t>Insert</a:t>
                </a:r>
              </a:p>
              <a:p>
                <a:pPr lvl="1"/>
                <a:r>
                  <a:rPr lang="en-US" altLang="en-US" sz="2200" dirty="0"/>
                  <a:t>Delete </a:t>
                </a:r>
              </a:p>
              <a:p>
                <a:pPr lvl="1"/>
                <a:r>
                  <a:rPr lang="en-US" altLang="en-US" sz="2200" dirty="0"/>
                  <a:t>Extract-Max</a:t>
                </a:r>
              </a:p>
              <a:p>
                <a:pPr lvl="1"/>
                <a:r>
                  <a:rPr lang="en-US" altLang="en-US" sz="2200" dirty="0"/>
                  <a:t>Increase-key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94781-9569-4BCE-B3A3-2C8EB0F99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1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CA5275E-A0D9-4671-9CDD-49341A31EC82}"/>
              </a:ext>
            </a:extLst>
          </p:cNvPr>
          <p:cNvSpPr txBox="1"/>
          <p:nvPr/>
        </p:nvSpPr>
        <p:spPr>
          <a:xfrm>
            <a:off x="4876800" y="1688068"/>
            <a:ext cx="3124200" cy="369332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 complexity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4F407C-DDC9-4164-B4A5-230B8EDABB06}"/>
              </a:ext>
            </a:extLst>
          </p:cNvPr>
          <p:cNvGrpSpPr/>
          <p:nvPr/>
        </p:nvGrpSpPr>
        <p:grpSpPr>
          <a:xfrm>
            <a:off x="5598073" y="2032550"/>
            <a:ext cx="1432035" cy="2768163"/>
            <a:chOff x="5219700" y="2032549"/>
            <a:chExt cx="1432035" cy="27681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3640F01-FF2E-48B1-A6BC-63779AD93F49}"/>
                    </a:ext>
                  </a:extLst>
                </p:cNvPr>
                <p:cNvSpPr txBox="1"/>
                <p:nvPr/>
              </p:nvSpPr>
              <p:spPr>
                <a:xfrm>
                  <a:off x="5257800" y="2032549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3640F01-FF2E-48B1-A6BC-63779AD93F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2032549"/>
                  <a:ext cx="1386052" cy="430887"/>
                </a:xfrm>
                <a:prstGeom prst="rect">
                  <a:avLst/>
                </a:prstGeom>
                <a:blipFill>
                  <a:blip r:embed="rId4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EEC27F7-DD78-4266-8225-746274E4EA8C}"/>
                    </a:ext>
                  </a:extLst>
                </p:cNvPr>
                <p:cNvSpPr txBox="1"/>
                <p:nvPr/>
              </p:nvSpPr>
              <p:spPr>
                <a:xfrm>
                  <a:off x="5249917" y="2386733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EEC27F7-DD78-4266-8225-746274E4EA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9917" y="2386733"/>
                  <a:ext cx="1386052" cy="430887"/>
                </a:xfrm>
                <a:prstGeom prst="rect">
                  <a:avLst/>
                </a:prstGeom>
                <a:blipFill>
                  <a:blip r:embed="rId5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801D9B3-F1AB-4189-B770-54A75684C13F}"/>
                    </a:ext>
                  </a:extLst>
                </p:cNvPr>
                <p:cNvSpPr txBox="1"/>
                <p:nvPr/>
              </p:nvSpPr>
              <p:spPr>
                <a:xfrm>
                  <a:off x="5265683" y="2740917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801D9B3-F1AB-4189-B770-54A75684C1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683" y="2740917"/>
                  <a:ext cx="1386052" cy="430887"/>
                </a:xfrm>
                <a:prstGeom prst="rect">
                  <a:avLst/>
                </a:prstGeom>
                <a:blipFill>
                  <a:blip r:embed="rId6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878C378-DFA6-4F9C-967B-8CB4B94F4A85}"/>
                    </a:ext>
                  </a:extLst>
                </p:cNvPr>
                <p:cNvSpPr txBox="1"/>
                <p:nvPr/>
              </p:nvSpPr>
              <p:spPr>
                <a:xfrm>
                  <a:off x="5219700" y="4369825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878C378-DFA6-4F9C-967B-8CB4B94F4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9700" y="4369825"/>
                  <a:ext cx="1386052" cy="430887"/>
                </a:xfrm>
                <a:prstGeom prst="rect">
                  <a:avLst/>
                </a:prstGeom>
                <a:blipFill>
                  <a:blip r:embed="rId7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31F854A-7D23-4AED-BA6D-A1F5DCDA0D51}"/>
              </a:ext>
            </a:extLst>
          </p:cNvPr>
          <p:cNvGrpSpPr/>
          <p:nvPr/>
        </p:nvGrpSpPr>
        <p:grpSpPr>
          <a:xfrm>
            <a:off x="5619093" y="3171805"/>
            <a:ext cx="1411014" cy="2724501"/>
            <a:chOff x="5221014" y="3142899"/>
            <a:chExt cx="1411014" cy="27245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C8BE8D0-D162-4774-AFE1-EEA924C492EA}"/>
                    </a:ext>
                  </a:extLst>
                </p:cNvPr>
                <p:cNvSpPr txBox="1"/>
                <p:nvPr/>
              </p:nvSpPr>
              <p:spPr>
                <a:xfrm>
                  <a:off x="5221014" y="4724400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C8BE8D0-D162-4774-AFE1-EEA924C492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1014" y="4724400"/>
                  <a:ext cx="1386052" cy="430887"/>
                </a:xfrm>
                <a:prstGeom prst="rect">
                  <a:avLst/>
                </a:prstGeom>
                <a:blipFill>
                  <a:blip r:embed="rId8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B91EDEC-804A-4D9B-B87E-F10BF6EC2BA7}"/>
                    </a:ext>
                  </a:extLst>
                </p:cNvPr>
                <p:cNvSpPr txBox="1"/>
                <p:nvPr/>
              </p:nvSpPr>
              <p:spPr>
                <a:xfrm>
                  <a:off x="5243348" y="5055513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B91EDEC-804A-4D9B-B87E-F10BF6EC2B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3348" y="5055513"/>
                  <a:ext cx="1386052" cy="430887"/>
                </a:xfrm>
                <a:prstGeom prst="rect">
                  <a:avLst/>
                </a:prstGeom>
                <a:blipFill>
                  <a:blip r:embed="rId9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4C8FBB1-FC33-42B7-9D38-2B7A8B9889BE}"/>
                    </a:ext>
                  </a:extLst>
                </p:cNvPr>
                <p:cNvSpPr txBox="1"/>
                <p:nvPr/>
              </p:nvSpPr>
              <p:spPr>
                <a:xfrm>
                  <a:off x="5243348" y="5436513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4C8FBB1-FC33-42B7-9D38-2B7A8B9889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3348" y="5436513"/>
                  <a:ext cx="1386052" cy="430887"/>
                </a:xfrm>
                <a:prstGeom prst="rect">
                  <a:avLst/>
                </a:prstGeom>
                <a:blipFill>
                  <a:blip r:embed="rId10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790A21C-3DF7-4FE1-842E-2F43B36C1B19}"/>
                    </a:ext>
                  </a:extLst>
                </p:cNvPr>
                <p:cNvSpPr txBox="1"/>
                <p:nvPr/>
              </p:nvSpPr>
              <p:spPr>
                <a:xfrm>
                  <a:off x="5245976" y="3142899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790A21C-3DF7-4FE1-842E-2F43B36C1B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5976" y="3142899"/>
                  <a:ext cx="1386052" cy="430887"/>
                </a:xfrm>
                <a:prstGeom prst="rect">
                  <a:avLst/>
                </a:prstGeom>
                <a:blipFill>
                  <a:blip r:embed="rId11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724BAC0-2D09-413F-81F5-5C794FD92692}"/>
                    </a:ext>
                  </a:extLst>
                </p:cNvPr>
                <p:cNvSpPr txBox="1"/>
                <p:nvPr/>
              </p:nvSpPr>
              <p:spPr>
                <a:xfrm>
                  <a:off x="5243348" y="3531513"/>
                  <a:ext cx="138605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724BAC0-2D09-413F-81F5-5C794FD926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3348" y="3531513"/>
                  <a:ext cx="1386052" cy="430887"/>
                </a:xfrm>
                <a:prstGeom prst="rect">
                  <a:avLst/>
                </a:prstGeom>
                <a:blipFill>
                  <a:blip r:embed="rId9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1787EF-CABD-4586-A3C4-81ACAF631A46}"/>
                  </a:ext>
                </a:extLst>
              </p:cNvPr>
              <p:cNvSpPr txBox="1"/>
              <p:nvPr/>
            </p:nvSpPr>
            <p:spPr>
              <a:xfrm>
                <a:off x="7043245" y="3118083"/>
                <a:ext cx="3424402" cy="1323439"/>
              </a:xfrm>
              <a:prstGeom prst="rect">
                <a:avLst/>
              </a:prstGeom>
              <a:noFill/>
              <a:ln w="19050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Height of tree will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is number of nodes in the tree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1787EF-CABD-4586-A3C4-81ACAF631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245" y="3118083"/>
                <a:ext cx="3424402" cy="1323439"/>
              </a:xfrm>
              <a:prstGeom prst="rect">
                <a:avLst/>
              </a:prstGeom>
              <a:blipFill>
                <a:blip r:embed="rId12"/>
                <a:stretch>
                  <a:fillRect l="-1416" t="-1357" b="-6335"/>
                </a:stretch>
              </a:blipFill>
              <a:ln w="1905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03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224D8-06EE-4945-BFBF-76AB65AA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Part D: </a:t>
            </a:r>
            <a:br>
              <a:rPr lang="en-US" i="1" dirty="0"/>
            </a:br>
            <a:r>
              <a:rPr lang="en-US" i="1" dirty="0"/>
              <a:t>Select</a:t>
            </a:r>
            <a:r>
              <a:rPr lang="en-US" dirty="0"/>
              <a:t> queries</a:t>
            </a:r>
            <a:br>
              <a:rPr lang="en-US" dirty="0"/>
            </a:br>
            <a:r>
              <a:rPr lang="en-US" dirty="0"/>
              <a:t>augmenting data structure </a:t>
            </a:r>
          </a:p>
        </p:txBody>
      </p:sp>
    </p:spTree>
    <p:extLst>
      <p:ext uri="{BB962C8B-B14F-4D97-AF65-F5344CB8AC3E}">
        <p14:creationId xmlns:p14="http://schemas.microsoft.com/office/powerpoint/2010/main" val="9528393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7B34A-2FCD-AB1A-4BA1-F1FC3764A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BB96F-9227-1203-10EA-FA6E6913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4F81F-2CDF-C139-3F7E-DC46368E117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What if we also want to perform Select operation</a:t>
            </a:r>
          </a:p>
          <a:p>
            <a:endParaRPr lang="en-US" sz="2400" dirty="0"/>
          </a:p>
          <a:p>
            <a:r>
              <a:rPr lang="en-US" sz="2400" dirty="0"/>
              <a:t>BST-Select ( </a:t>
            </a:r>
            <a:r>
              <a:rPr lang="en-US" sz="2400" i="1" dirty="0"/>
              <a:t>x, k</a:t>
            </a:r>
            <a:r>
              <a:rPr lang="en-US" sz="2400" dirty="0"/>
              <a:t> ):   </a:t>
            </a:r>
          </a:p>
          <a:p>
            <a:pPr lvl="1"/>
            <a:r>
              <a:rPr lang="en-US" sz="2000" dirty="0"/>
              <a:t>Given a list of records whose keys are stored in a tree rooted at </a:t>
            </a:r>
            <a:r>
              <a:rPr lang="en-US" sz="2000" i="1" dirty="0"/>
              <a:t>x</a:t>
            </a:r>
            <a:r>
              <a:rPr lang="en-US" sz="2000" dirty="0"/>
              <a:t>, return the node whose key has rank </a:t>
            </a:r>
            <a:r>
              <a:rPr lang="en-US" sz="2000" i="1" dirty="0"/>
              <a:t>k</a:t>
            </a:r>
            <a:r>
              <a:rPr lang="en-US" sz="2000" dirty="0"/>
              <a:t>. </a:t>
            </a:r>
          </a:p>
          <a:p>
            <a:pPr lvl="1"/>
            <a:endParaRPr lang="en-US" sz="2000" dirty="0"/>
          </a:p>
          <a:p>
            <a:r>
              <a:rPr lang="en-US" sz="2400" dirty="0"/>
              <a:t>We can use </a:t>
            </a:r>
            <a:r>
              <a:rPr lang="en-US" sz="2400" dirty="0" err="1"/>
              <a:t>QuickSelect</a:t>
            </a:r>
            <a:r>
              <a:rPr lang="en-US" sz="2400" dirty="0"/>
              <a:t> to do this in linear time.. Why are we not satisfied? 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587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3D06B-EC14-43EE-A674-A44D48FC4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C5681-43FC-4DE4-ABA6-46931833A45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What if we also want to perform Select operation</a:t>
            </a:r>
          </a:p>
          <a:p>
            <a:endParaRPr lang="en-US" sz="2400" dirty="0"/>
          </a:p>
          <a:p>
            <a:r>
              <a:rPr lang="en-US" sz="2400" dirty="0"/>
              <a:t>BST-Select ( </a:t>
            </a:r>
            <a:r>
              <a:rPr lang="en-US" sz="2400" i="1" dirty="0"/>
              <a:t>x, k</a:t>
            </a:r>
            <a:r>
              <a:rPr lang="en-US" sz="2400" dirty="0"/>
              <a:t> ):   </a:t>
            </a:r>
          </a:p>
          <a:p>
            <a:pPr lvl="1"/>
            <a:r>
              <a:rPr lang="en-US" sz="2000" dirty="0"/>
              <a:t>Given a list of records whose keys are stored in a tree rooted at </a:t>
            </a:r>
            <a:r>
              <a:rPr lang="en-US" sz="2000" i="1" dirty="0"/>
              <a:t>x</a:t>
            </a:r>
            <a:r>
              <a:rPr lang="en-US" sz="2000" dirty="0"/>
              <a:t>, return the node whose key has rank </a:t>
            </a:r>
            <a:r>
              <a:rPr lang="en-US" sz="2000" i="1" dirty="0"/>
              <a:t>k</a:t>
            </a:r>
            <a:r>
              <a:rPr lang="en-US" sz="2000" dirty="0"/>
              <a:t>. </a:t>
            </a:r>
          </a:p>
          <a:p>
            <a:pPr lvl="1"/>
            <a:endParaRPr lang="en-US" sz="2000" dirty="0"/>
          </a:p>
          <a:p>
            <a:r>
              <a:rPr lang="en-US" sz="2400" dirty="0"/>
              <a:t>We can use </a:t>
            </a:r>
            <a:r>
              <a:rPr lang="en-US" sz="2400" dirty="0" err="1"/>
              <a:t>QuickSelect</a:t>
            </a:r>
            <a:r>
              <a:rPr lang="en-US" sz="2400" dirty="0"/>
              <a:t> to do this in linear time.. Why are we not satisfied? </a:t>
            </a:r>
          </a:p>
          <a:p>
            <a:r>
              <a:rPr lang="en-US" sz="2300" dirty="0"/>
              <a:t>What if we have to do it many times? </a:t>
            </a:r>
          </a:p>
          <a:p>
            <a:pPr lvl="1"/>
            <a:r>
              <a:rPr lang="en-US" sz="2100" dirty="0"/>
              <a:t>Sort it first</a:t>
            </a:r>
          </a:p>
          <a:p>
            <a:pPr lvl="2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2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05E22-BA66-1A38-CF5D-B7AB52B5F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DA37B-5C8C-EFD0-365D-E363E07FDB3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Imagine you are maintaining a database indexed by some keys (real values), and you hope to support the following operations: </a:t>
            </a:r>
          </a:p>
          <a:p>
            <a:endParaRPr lang="en-US" sz="800" dirty="0"/>
          </a:p>
          <a:p>
            <a:pPr lvl="8"/>
            <a:endParaRPr lang="en-US" altLang="en-US" sz="800" dirty="0"/>
          </a:p>
          <a:p>
            <a:pPr lvl="1"/>
            <a:r>
              <a:rPr lang="en-US" altLang="en-US" sz="2000" dirty="0"/>
              <a:t>Search </a:t>
            </a:r>
          </a:p>
          <a:p>
            <a:pPr lvl="1"/>
            <a:r>
              <a:rPr lang="en-US" altLang="en-US" sz="2000" dirty="0"/>
              <a:t>Maximum</a:t>
            </a:r>
          </a:p>
          <a:p>
            <a:pPr lvl="1"/>
            <a:r>
              <a:rPr lang="en-US" altLang="en-US" sz="2000" dirty="0"/>
              <a:t>Minimum</a:t>
            </a:r>
          </a:p>
          <a:p>
            <a:pPr lvl="1"/>
            <a:r>
              <a:rPr lang="en-US" altLang="en-US" sz="2000" dirty="0"/>
              <a:t>Successor</a:t>
            </a:r>
          </a:p>
          <a:p>
            <a:pPr lvl="1"/>
            <a:r>
              <a:rPr lang="en-US" altLang="en-US" sz="2000" dirty="0"/>
              <a:t>Predecessor</a:t>
            </a:r>
          </a:p>
          <a:p>
            <a:pPr lvl="8"/>
            <a:endParaRPr lang="en-US" altLang="en-US" sz="2000" dirty="0"/>
          </a:p>
          <a:p>
            <a:pPr lvl="1"/>
            <a:r>
              <a:rPr lang="en-US" altLang="en-US" sz="2000" dirty="0"/>
              <a:t>Insert</a:t>
            </a:r>
          </a:p>
          <a:p>
            <a:pPr lvl="1"/>
            <a:r>
              <a:rPr lang="en-US" altLang="en-US" sz="2000" dirty="0"/>
              <a:t>Delete </a:t>
            </a:r>
          </a:p>
          <a:p>
            <a:pPr lvl="1"/>
            <a:r>
              <a:rPr lang="en-US" altLang="en-US" sz="2000" dirty="0"/>
              <a:t>Extract-Max</a:t>
            </a:r>
          </a:p>
          <a:p>
            <a:pPr lvl="1"/>
            <a:r>
              <a:rPr lang="en-US" altLang="en-US" sz="2000" dirty="0"/>
              <a:t>Increase-key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0EFE58-734D-F5F7-3533-AC18BC32F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(Dynamic) Set operations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B3DBB-A31B-0E1A-8CE8-5ED3FB0031D8}"/>
              </a:ext>
            </a:extLst>
          </p:cNvPr>
          <p:cNvSpPr txBox="1"/>
          <p:nvPr/>
        </p:nvSpPr>
        <p:spPr>
          <a:xfrm>
            <a:off x="5455527" y="1981200"/>
            <a:ext cx="3962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First approach: sort the array of keys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3DC0670-2F7F-8067-5AE0-5EE59220DF2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41327" y="2089026"/>
                <a:ext cx="2316873" cy="3930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 dirty="0"/>
              </a:p>
              <a:p>
                <a:pPr lvl="8"/>
                <a:endParaRPr lang="en-US" altLang="en-US" sz="8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en-US" sz="2000" b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en-US" sz="2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en-US" sz="2000" dirty="0"/>
              </a:p>
              <a:p>
                <a:pPr lvl="1"/>
                <a:endParaRPr lang="en-US" altLang="en-US" sz="1200" dirty="0"/>
              </a:p>
              <a:p>
                <a:pPr lvl="1"/>
                <a:r>
                  <a:rPr lang="en-US" altLang="en-US" sz="2000" dirty="0"/>
                  <a:t> </a:t>
                </a:r>
              </a:p>
              <a:p>
                <a:pPr lvl="1"/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en-US" sz="2000" dirty="0"/>
                  <a:t> </a:t>
                </a:r>
              </a:p>
              <a:p>
                <a:pPr lvl="1"/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en-US" sz="2000" dirty="0"/>
              </a:p>
              <a:p>
                <a:pPr lvl="1"/>
                <a:r>
                  <a:rPr lang="en-US" altLang="en-US" sz="2000" dirty="0"/>
                  <a:t> </a:t>
                </a:r>
              </a:p>
              <a:p>
                <a:pPr marL="0" indent="0">
                  <a:buFont typeface="Wingdings 3" pitchFamily="18" charset="2"/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3DC0670-2F7F-8067-5AE0-5EE59220D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1327" y="2089026"/>
                <a:ext cx="2316873" cy="3930774"/>
              </a:xfrm>
              <a:prstGeom prst="rect">
                <a:avLst/>
              </a:prstGeom>
              <a:blipFill>
                <a:blip r:embed="rId2"/>
                <a:stretch>
                  <a:fillRect b="-124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BEE8FEF-3E2C-22DD-7602-070AEECE57E7}"/>
              </a:ext>
            </a:extLst>
          </p:cNvPr>
          <p:cNvSpPr/>
          <p:nvPr/>
        </p:nvSpPr>
        <p:spPr>
          <a:xfrm>
            <a:off x="8351127" y="4323636"/>
            <a:ext cx="2926473" cy="1941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to have a good data structure so we can support all these operations efficiently?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4B486B-4A96-9926-6B31-19F31572F7FC}"/>
              </a:ext>
            </a:extLst>
          </p:cNvPr>
          <p:cNvSpPr/>
          <p:nvPr/>
        </p:nvSpPr>
        <p:spPr>
          <a:xfrm>
            <a:off x="8351127" y="2478450"/>
            <a:ext cx="2926473" cy="1255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Using a sorted array can handle all static operations efficiently</a:t>
            </a:r>
          </a:p>
        </p:txBody>
      </p:sp>
    </p:spTree>
    <p:extLst>
      <p:ext uri="{BB962C8B-B14F-4D97-AF65-F5344CB8AC3E}">
        <p14:creationId xmlns:p14="http://schemas.microsoft.com/office/powerpoint/2010/main" val="21236630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AA05E-E88F-6474-0997-D41B66F5B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AAFB-CEDB-CAD8-97FA-7C3F6EDFB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9A6E9-78EF-7AB5-635A-B6D0CA7357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What if we also want to perform Select operation</a:t>
            </a:r>
          </a:p>
          <a:p>
            <a:endParaRPr lang="en-US" sz="2400" dirty="0"/>
          </a:p>
          <a:p>
            <a:r>
              <a:rPr lang="en-US" sz="2400" dirty="0"/>
              <a:t>BST-Select ( </a:t>
            </a:r>
            <a:r>
              <a:rPr lang="en-US" sz="2400" i="1" dirty="0"/>
              <a:t>x, k</a:t>
            </a:r>
            <a:r>
              <a:rPr lang="en-US" sz="2400" dirty="0"/>
              <a:t> ):   </a:t>
            </a:r>
          </a:p>
          <a:p>
            <a:pPr lvl="1"/>
            <a:r>
              <a:rPr lang="en-US" sz="2000" dirty="0"/>
              <a:t>Given a list of records whose keys are stored in a tree rooted at </a:t>
            </a:r>
            <a:r>
              <a:rPr lang="en-US" sz="2000" i="1" dirty="0"/>
              <a:t>x</a:t>
            </a:r>
            <a:r>
              <a:rPr lang="en-US" sz="2000" dirty="0"/>
              <a:t>, return the node whose key has rank </a:t>
            </a:r>
            <a:r>
              <a:rPr lang="en-US" sz="2000" i="1" dirty="0"/>
              <a:t>k</a:t>
            </a:r>
            <a:r>
              <a:rPr lang="en-US" sz="2000" dirty="0"/>
              <a:t>. </a:t>
            </a:r>
          </a:p>
          <a:p>
            <a:pPr lvl="1"/>
            <a:endParaRPr lang="en-US" sz="2000" dirty="0"/>
          </a:p>
          <a:p>
            <a:r>
              <a:rPr lang="en-US" sz="2400" dirty="0"/>
              <a:t>We can use </a:t>
            </a:r>
            <a:r>
              <a:rPr lang="en-US" sz="2400" dirty="0" err="1"/>
              <a:t>QuickSelect</a:t>
            </a:r>
            <a:r>
              <a:rPr lang="en-US" sz="2400" dirty="0"/>
              <a:t> to do this in linear time.. Why are we not satisfied? </a:t>
            </a:r>
          </a:p>
          <a:p>
            <a:r>
              <a:rPr lang="en-US" sz="2300" dirty="0"/>
              <a:t>What if we have to do it many times? </a:t>
            </a:r>
          </a:p>
          <a:p>
            <a:pPr lvl="1"/>
            <a:r>
              <a:rPr lang="en-US" sz="2100" dirty="0"/>
              <a:t>Sort it first</a:t>
            </a:r>
          </a:p>
          <a:p>
            <a:r>
              <a:rPr lang="en-US" sz="2300" dirty="0"/>
              <a:t>But what if we also have </a:t>
            </a:r>
            <a:r>
              <a:rPr lang="en-US" sz="2300" dirty="0">
                <a:solidFill>
                  <a:srgbClr val="C00000"/>
                </a:solidFill>
              </a:rPr>
              <a:t>dynamic changes</a:t>
            </a:r>
            <a:r>
              <a:rPr lang="en-US" sz="2300" dirty="0"/>
              <a:t>? </a:t>
            </a:r>
          </a:p>
          <a:p>
            <a:pPr lvl="1"/>
            <a:r>
              <a:rPr lang="en-US" sz="2100" dirty="0"/>
              <a:t>Need a data structure that can support Select under dynamic changes</a:t>
            </a:r>
          </a:p>
          <a:p>
            <a:pPr lvl="2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9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47441-225C-490D-A434-ABABC6BA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4DF3D-F03D-4528-BC4D-382ED05BE08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390526-3532-4641-85EB-DF3F7ABF205B}"/>
              </a:ext>
            </a:extLst>
          </p:cNvPr>
          <p:cNvGrpSpPr/>
          <p:nvPr/>
        </p:nvGrpSpPr>
        <p:grpSpPr>
          <a:xfrm>
            <a:off x="2438400" y="2125980"/>
            <a:ext cx="6781800" cy="3124200"/>
            <a:chOff x="914400" y="2125980"/>
            <a:chExt cx="6781800" cy="3124200"/>
          </a:xfrm>
        </p:grpSpPr>
        <p:sp>
          <p:nvSpPr>
            <p:cNvPr id="6" name="Oval 3">
              <a:extLst>
                <a:ext uri="{FF2B5EF4-FFF2-40B4-BE49-F238E27FC236}">
                  <a16:creationId xmlns:a16="http://schemas.microsoft.com/office/drawing/2014/main" id="{A5ED7DB0-D4EB-4B04-B431-A0FB21ECB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2125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13</a:t>
              </a:r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2875B74D-2A19-4C49-B571-78D9909ED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27355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18</a:t>
              </a:r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0EAA13B5-E433-4D1B-BA25-B90978187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3</a:t>
              </a:r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37A36150-D64A-40BC-B374-4AD58AD6D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2</a:t>
              </a: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688DBCDA-EE26-4BD3-A07F-AED7D5D6A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59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6</a:t>
              </a: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179B2ABE-9F26-4148-9009-906ACF547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250" y="2354580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en-US"/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ABD579B3-885A-4660-90DF-BEE7AACF9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792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4</a:t>
              </a:r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A8876194-D75B-4A76-988B-472BC1D99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7</a:t>
              </a: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4E247E4-32FC-404C-B149-12E7A36F5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00" y="45643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13</a:t>
              </a: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2B579FC6-64FC-482D-B4B0-91D8BE176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700" y="47167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dirty="0"/>
                <a:t>9</a:t>
              </a: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5202BCD7-1C1F-4592-9D4E-2618E8211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17</a:t>
              </a: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BA68B59A-BB2C-47A4-87DC-2413278C8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3649980"/>
              <a:ext cx="457200" cy="4572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/>
                <a:t>20</a:t>
              </a:r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54B6EDBB-8B0F-4E08-8401-0BADF452EB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1800" y="2354580"/>
              <a:ext cx="1371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F184F718-B5B9-4FA1-8883-A8A5D4C9F0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3116580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A7F44D97-CC73-4FA8-BDE7-E744D16BF2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5400" y="41833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07D09E0E-CB84-4EBE-9017-FD68CFEFD8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10718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CE723CF7-2B17-49CF-AEEA-402C2DABB9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116580"/>
              <a:ext cx="533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F537DF73-499C-4FAD-8FA6-64E610FB4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0" y="410718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B60BAA5A-7DE9-4C75-B90E-8C963279E7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61000" y="4119880"/>
              <a:ext cx="152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6A9047B1-220C-4F00-B260-885BF2044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0" y="2354580"/>
              <a:ext cx="1295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9644D47B-1679-4929-BE52-DAE83922B1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43600" y="319278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3FA9ECC7-D1D7-4E7B-A4EB-1F796B9A01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34200" y="319278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Oval 5">
            <a:extLst>
              <a:ext uri="{FF2B5EF4-FFF2-40B4-BE49-F238E27FC236}">
                <a16:creationId xmlns:a16="http://schemas.microsoft.com/office/drawing/2014/main" id="{B3205274-2413-456B-95B0-63DCE6380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47167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6</a:t>
            </a:r>
          </a:p>
        </p:txBody>
      </p:sp>
      <p:sp>
        <p:nvSpPr>
          <p:cNvPr id="29" name="Line 17">
            <a:extLst>
              <a:ext uri="{FF2B5EF4-FFF2-40B4-BE49-F238E27FC236}">
                <a16:creationId xmlns:a16="http://schemas.microsoft.com/office/drawing/2014/main" id="{1D22EF39-5BBC-404C-BC6C-E2B31EA46A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02200" y="4154301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B3FE4C26-DDC3-4AB5-A4BE-E16C2C8FD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5643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19</a:t>
            </a:r>
          </a:p>
        </p:txBody>
      </p:sp>
      <p:sp>
        <p:nvSpPr>
          <p:cNvPr id="31" name="Line 21">
            <a:extLst>
              <a:ext uri="{FF2B5EF4-FFF2-40B4-BE49-F238E27FC236}">
                <a16:creationId xmlns:a16="http://schemas.microsoft.com/office/drawing/2014/main" id="{FE27A7A0-2371-4C30-AE62-97C3D431E4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32783" y="4131967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198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3D06B-EC14-43EE-A674-A44D48FC4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C5681-43FC-4DE4-ABA6-46931833A45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to perform Select operation over BST? </a:t>
            </a:r>
          </a:p>
          <a:p>
            <a:endParaRPr lang="en-US" dirty="0"/>
          </a:p>
          <a:p>
            <a:r>
              <a:rPr lang="en-US" dirty="0"/>
              <a:t>BST-Select ( </a:t>
            </a:r>
            <a:r>
              <a:rPr lang="en-US" i="1" dirty="0"/>
              <a:t>x, k</a:t>
            </a:r>
            <a:r>
              <a:rPr lang="en-US" dirty="0"/>
              <a:t> ):   </a:t>
            </a:r>
          </a:p>
          <a:p>
            <a:pPr lvl="1"/>
            <a:r>
              <a:rPr lang="en-US" dirty="0"/>
              <a:t>Given a list of records whose keys are stored in a tree rooted at </a:t>
            </a:r>
            <a:r>
              <a:rPr lang="en-US" i="1" dirty="0"/>
              <a:t>x</a:t>
            </a:r>
            <a:r>
              <a:rPr lang="en-US" dirty="0"/>
              <a:t>, return the node whose key has rank </a:t>
            </a:r>
            <a:r>
              <a:rPr lang="en-US" i="1" dirty="0"/>
              <a:t>k</a:t>
            </a:r>
            <a:r>
              <a:rPr lang="en-US" dirty="0"/>
              <a:t>. </a:t>
            </a:r>
          </a:p>
          <a:p>
            <a:pPr lvl="1"/>
            <a:endParaRPr lang="en-US" dirty="0"/>
          </a:p>
          <a:p>
            <a:r>
              <a:rPr lang="en-US" dirty="0"/>
              <a:t>We can do linear search to find it. But can we do better? </a:t>
            </a:r>
          </a:p>
          <a:p>
            <a:endParaRPr lang="en-US" dirty="0"/>
          </a:p>
          <a:p>
            <a:r>
              <a:rPr lang="en-US" dirty="0"/>
              <a:t>Goal: </a:t>
            </a:r>
          </a:p>
          <a:p>
            <a:pPr lvl="1"/>
            <a:r>
              <a:rPr lang="en-US" dirty="0">
                <a:solidFill>
                  <a:srgbClr val="700000"/>
                </a:solidFill>
              </a:rPr>
              <a:t>Augment</a:t>
            </a:r>
            <a:r>
              <a:rPr lang="en-US" dirty="0"/>
              <a:t> the binary search tree data structure so as to support Select ( </a:t>
            </a:r>
            <a:r>
              <a:rPr lang="en-US" i="1" dirty="0"/>
              <a:t>x, k</a:t>
            </a:r>
            <a:r>
              <a:rPr lang="en-US" dirty="0"/>
              <a:t> ) efficiently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932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F83B-E94D-4E2A-ADB2-7BD647CF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particular,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1FC0E-95D3-4BC2-9390-BD4F581F0AA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BST-Select ( </a:t>
            </a:r>
            <a:r>
              <a:rPr lang="en-US" i="1" dirty="0"/>
              <a:t>x, k</a:t>
            </a:r>
            <a:r>
              <a:rPr lang="en-US" dirty="0"/>
              <a:t> ) </a:t>
            </a:r>
          </a:p>
          <a:p>
            <a:r>
              <a:rPr lang="en-US" dirty="0"/>
              <a:t>Goal: </a:t>
            </a:r>
          </a:p>
          <a:p>
            <a:pPr lvl="1"/>
            <a:r>
              <a:rPr lang="en-US" dirty="0"/>
              <a:t>Augment the binary search tree data structure so as to support BST-Select ( </a:t>
            </a:r>
            <a:r>
              <a:rPr lang="en-US" i="1" dirty="0"/>
              <a:t>x, k</a:t>
            </a:r>
            <a:r>
              <a:rPr lang="en-US" dirty="0"/>
              <a:t> ) efficiently</a:t>
            </a:r>
          </a:p>
          <a:p>
            <a:pPr lvl="1"/>
            <a:endParaRPr lang="en-US" dirty="0"/>
          </a:p>
          <a:p>
            <a:r>
              <a:rPr lang="en-US" dirty="0"/>
              <a:t>Ordinary binary search tree T</a:t>
            </a:r>
          </a:p>
          <a:p>
            <a:pPr lvl="1"/>
            <a:r>
              <a:rPr lang="en-US" i="1" dirty="0"/>
              <a:t>O(h)</a:t>
            </a:r>
            <a:r>
              <a:rPr lang="en-US" dirty="0"/>
              <a:t> time for BST-Select(</a:t>
            </a:r>
            <a:r>
              <a:rPr lang="en-US" i="1" dirty="0" err="1"/>
              <a:t>T.root</a:t>
            </a:r>
            <a:r>
              <a:rPr lang="en-US" i="1" dirty="0"/>
              <a:t>, k</a:t>
            </a:r>
            <a:r>
              <a:rPr lang="en-US" dirty="0"/>
              <a:t>) where </a:t>
            </a:r>
            <a:r>
              <a:rPr lang="en-US" i="1" dirty="0"/>
              <a:t>h is height of tree T</a:t>
            </a:r>
            <a:endParaRPr lang="en-US" dirty="0"/>
          </a:p>
          <a:p>
            <a:r>
              <a:rPr lang="en-US" dirty="0"/>
              <a:t>Using balanced search tree)</a:t>
            </a:r>
          </a:p>
          <a:p>
            <a:pPr lvl="1"/>
            <a:r>
              <a:rPr lang="en-US" i="1" dirty="0"/>
              <a:t>O(lg n)</a:t>
            </a:r>
            <a:r>
              <a:rPr lang="en-US" dirty="0"/>
              <a:t> time for BST-Select(</a:t>
            </a:r>
            <a:r>
              <a:rPr lang="en-US" i="1" dirty="0" err="1"/>
              <a:t>T.root</a:t>
            </a:r>
            <a:r>
              <a:rPr lang="en-US" i="1" dirty="0"/>
              <a:t>, k</a:t>
            </a:r>
            <a:r>
              <a:rPr lang="en-US" dirty="0"/>
              <a:t>)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48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8FFB-1A4C-4375-B87F-D139E0D4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augment a BST 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7D4790-0DFD-43BE-9A8D-028A2317C68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At each node </a:t>
                </a:r>
                <a:r>
                  <a:rPr lang="en-US" i="1" dirty="0"/>
                  <a:t>x</a:t>
                </a:r>
                <a:r>
                  <a:rPr lang="en-US" dirty="0"/>
                  <a:t> of the tree </a:t>
                </a:r>
                <a:r>
                  <a:rPr lang="en-US" i="1" dirty="0"/>
                  <a:t>T</a:t>
                </a:r>
              </a:p>
              <a:p>
                <a:pPr lvl="1"/>
                <a:r>
                  <a:rPr lang="en-US" dirty="0"/>
                  <a:t>store </a:t>
                </a:r>
                <a:r>
                  <a:rPr lang="en-US" i="1" dirty="0" err="1"/>
                  <a:t>x.size</a:t>
                </a:r>
                <a:r>
                  <a:rPr lang="en-US" dirty="0"/>
                  <a:t> = # nodes in the </a:t>
                </a:r>
                <a:r>
                  <a:rPr lang="en-US" dirty="0" err="1"/>
                  <a:t>subtree</a:t>
                </a:r>
                <a:r>
                  <a:rPr lang="en-US" dirty="0"/>
                  <a:t> rooted at </a:t>
                </a:r>
                <a:r>
                  <a:rPr lang="en-US" i="1" dirty="0"/>
                  <a:t>x</a:t>
                </a:r>
              </a:p>
              <a:p>
                <a:pPr lvl="2"/>
                <a:r>
                  <a:rPr lang="en-US" dirty="0"/>
                  <a:t>Include x itself</a:t>
                </a:r>
              </a:p>
              <a:p>
                <a:pPr lvl="2"/>
                <a:r>
                  <a:rPr lang="en-US" dirty="0"/>
                  <a:t>If a node (leaf) is NIL, its size is 0. 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Space of an augmented tree: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7D4790-0DFD-43BE-9A8D-028A2317C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5149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CB03-3F23-4D8B-A09A-EDAC687B1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99450-6D61-460E-A593-59508B44287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B837B2-AE1F-46AD-96A1-8A7020792585}"/>
              </a:ext>
            </a:extLst>
          </p:cNvPr>
          <p:cNvGrpSpPr/>
          <p:nvPr/>
        </p:nvGrpSpPr>
        <p:grpSpPr>
          <a:xfrm>
            <a:off x="5486400" y="1524000"/>
            <a:ext cx="838200" cy="914400"/>
            <a:chOff x="4419600" y="1905000"/>
            <a:chExt cx="8382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83CAE9-B4F3-4613-ABC4-8B1355A8580E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M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9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45D853-BBCD-4B03-9CA6-8E4433F67C3B}"/>
                </a:ext>
              </a:extLst>
            </p:cNvPr>
            <p:cNvCxnSpPr>
              <a:stCxn id="5" idx="1"/>
              <a:endCxn id="5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15CB0B-0C0F-442F-9015-1E808E9ED960}"/>
              </a:ext>
            </a:extLst>
          </p:cNvPr>
          <p:cNvGrpSpPr/>
          <p:nvPr/>
        </p:nvGrpSpPr>
        <p:grpSpPr>
          <a:xfrm>
            <a:off x="3962400" y="2590800"/>
            <a:ext cx="838200" cy="914400"/>
            <a:chOff x="4419600" y="1905000"/>
            <a:chExt cx="838200" cy="914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24B702-93CE-42AA-BEAB-B1B3DC45258A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C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5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D9A9198-CFEA-49B3-8A09-D17E82116E64}"/>
                </a:ext>
              </a:extLst>
            </p:cNvPr>
            <p:cNvCxnSpPr>
              <a:stCxn id="8" idx="1"/>
              <a:endCxn id="8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CDE96E-52C9-41F7-A35C-F0B15150B4EE}"/>
              </a:ext>
            </a:extLst>
          </p:cNvPr>
          <p:cNvGrpSpPr/>
          <p:nvPr/>
        </p:nvGrpSpPr>
        <p:grpSpPr>
          <a:xfrm>
            <a:off x="2590800" y="4038600"/>
            <a:ext cx="838200" cy="914400"/>
            <a:chOff x="4419600" y="1905000"/>
            <a:chExt cx="838200" cy="914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F9D6D8-2593-4FF1-BAD3-B8C04E0340F0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A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765F75A-CD0A-49B3-9A72-F302512FB362}"/>
                </a:ext>
              </a:extLst>
            </p:cNvPr>
            <p:cNvCxnSpPr>
              <a:stCxn id="11" idx="1"/>
              <a:endCxn id="11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8CCF05-FC2A-40DE-997F-2D8E80C75D98}"/>
              </a:ext>
            </a:extLst>
          </p:cNvPr>
          <p:cNvGrpSpPr/>
          <p:nvPr/>
        </p:nvGrpSpPr>
        <p:grpSpPr>
          <a:xfrm>
            <a:off x="5219700" y="3962400"/>
            <a:ext cx="838200" cy="914400"/>
            <a:chOff x="4419600" y="1905000"/>
            <a:chExt cx="838200" cy="9144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9F440F-CB12-40E6-83C3-101BBDBB4654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F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54671F2-5E8E-4A63-A732-4F79DFE38D96}"/>
                </a:ext>
              </a:extLst>
            </p:cNvPr>
            <p:cNvCxnSpPr>
              <a:stCxn id="14" idx="1"/>
              <a:endCxn id="14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AA96B9-FA3F-4E2D-B160-E198DDB942CB}"/>
              </a:ext>
            </a:extLst>
          </p:cNvPr>
          <p:cNvGrpSpPr/>
          <p:nvPr/>
        </p:nvGrpSpPr>
        <p:grpSpPr>
          <a:xfrm>
            <a:off x="4419600" y="5308600"/>
            <a:ext cx="838200" cy="914400"/>
            <a:chOff x="4419600" y="1905000"/>
            <a:chExt cx="838200" cy="914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F0F4DD3-19BF-4EFD-BF6C-1F9416EEA36B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D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F073E9B-20F1-4EDE-B9AF-AFC231A71407}"/>
                </a:ext>
              </a:extLst>
            </p:cNvPr>
            <p:cNvCxnSpPr>
              <a:stCxn id="17" idx="1"/>
              <a:endCxn id="17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38A113-64F3-4D7D-B967-CDA8ECA77CB0}"/>
              </a:ext>
            </a:extLst>
          </p:cNvPr>
          <p:cNvGrpSpPr/>
          <p:nvPr/>
        </p:nvGrpSpPr>
        <p:grpSpPr>
          <a:xfrm>
            <a:off x="6172200" y="5308600"/>
            <a:ext cx="838200" cy="914400"/>
            <a:chOff x="4419600" y="1905000"/>
            <a:chExt cx="838200" cy="914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2547FA-2C2D-4C4F-B34F-4F883B89ACB3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H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94C1246-2C6D-4FA5-AD56-9D7F64CCDC7F}"/>
                </a:ext>
              </a:extLst>
            </p:cNvPr>
            <p:cNvCxnSpPr>
              <a:stCxn id="20" idx="1"/>
              <a:endCxn id="20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6BD7A7-AFBE-4397-BF48-E24A95D8FD7C}"/>
              </a:ext>
            </a:extLst>
          </p:cNvPr>
          <p:cNvGrpSpPr/>
          <p:nvPr/>
        </p:nvGrpSpPr>
        <p:grpSpPr>
          <a:xfrm>
            <a:off x="7162800" y="2590800"/>
            <a:ext cx="838200" cy="914400"/>
            <a:chOff x="4419600" y="1905000"/>
            <a:chExt cx="838200" cy="9144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6E5329-2FE3-4007-A372-EEA2C1048C11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P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9528171-04A7-49C4-9448-CF9DCF178D43}"/>
                </a:ext>
              </a:extLst>
            </p:cNvPr>
            <p:cNvCxnSpPr>
              <a:stCxn id="23" idx="1"/>
              <a:endCxn id="23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AF4365-083C-43BC-A410-AB858CEB0E9F}"/>
              </a:ext>
            </a:extLst>
          </p:cNvPr>
          <p:cNvGrpSpPr/>
          <p:nvPr/>
        </p:nvGrpSpPr>
        <p:grpSpPr>
          <a:xfrm>
            <a:off x="8382000" y="3886200"/>
            <a:ext cx="838200" cy="914400"/>
            <a:chOff x="4419600" y="1905000"/>
            <a:chExt cx="838200" cy="9144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757031-C6C9-4163-A00F-B5733854688A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T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3F569C-5EF7-4316-8D1F-AF9F04F38305}"/>
                </a:ext>
              </a:extLst>
            </p:cNvPr>
            <p:cNvCxnSpPr>
              <a:stCxn id="26" idx="1"/>
              <a:endCxn id="26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18EB95F-6A06-4D03-9CA5-C1A1E2307E9C}"/>
              </a:ext>
            </a:extLst>
          </p:cNvPr>
          <p:cNvGrpSpPr/>
          <p:nvPr/>
        </p:nvGrpSpPr>
        <p:grpSpPr>
          <a:xfrm>
            <a:off x="7569200" y="5295900"/>
            <a:ext cx="838200" cy="914400"/>
            <a:chOff x="4419600" y="1905000"/>
            <a:chExt cx="838200" cy="9144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53553D6-3F53-4083-9C9D-43132E08A190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Q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D44705F-A67D-43C6-90F6-AE96FE8544DC}"/>
                </a:ext>
              </a:extLst>
            </p:cNvPr>
            <p:cNvCxnSpPr>
              <a:stCxn id="29" idx="1"/>
              <a:endCxn id="29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265177-3D37-4CA5-BBC5-49406BA9CF8B}"/>
              </a:ext>
            </a:extLst>
          </p:cNvPr>
          <p:cNvCxnSpPr/>
          <p:nvPr/>
        </p:nvCxnSpPr>
        <p:spPr bwMode="auto">
          <a:xfrm flipH="1">
            <a:off x="4800600" y="2286000"/>
            <a:ext cx="6858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BB2860-566E-4329-A1EA-32AB57AC9286}"/>
              </a:ext>
            </a:extLst>
          </p:cNvPr>
          <p:cNvCxnSpPr/>
          <p:nvPr/>
        </p:nvCxnSpPr>
        <p:spPr bwMode="auto">
          <a:xfrm flipH="1">
            <a:off x="3276600" y="3556000"/>
            <a:ext cx="6858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A92CAC2-B2CE-44D3-8C3A-0C1BF76E293F}"/>
              </a:ext>
            </a:extLst>
          </p:cNvPr>
          <p:cNvCxnSpPr/>
          <p:nvPr/>
        </p:nvCxnSpPr>
        <p:spPr bwMode="auto">
          <a:xfrm flipH="1">
            <a:off x="4610100" y="4876800"/>
            <a:ext cx="6858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30CF1EE-D0B1-4815-9763-DC89B857C004}"/>
              </a:ext>
            </a:extLst>
          </p:cNvPr>
          <p:cNvCxnSpPr/>
          <p:nvPr/>
        </p:nvCxnSpPr>
        <p:spPr bwMode="auto">
          <a:xfrm>
            <a:off x="6362700" y="2286000"/>
            <a:ext cx="7620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33E250-409C-4758-9019-27EE56972CF9}"/>
              </a:ext>
            </a:extLst>
          </p:cNvPr>
          <p:cNvCxnSpPr/>
          <p:nvPr/>
        </p:nvCxnSpPr>
        <p:spPr bwMode="auto">
          <a:xfrm>
            <a:off x="8001000" y="3429000"/>
            <a:ext cx="7620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83C06C-6467-4898-89E7-D672DDC13CD8}"/>
              </a:ext>
            </a:extLst>
          </p:cNvPr>
          <p:cNvCxnSpPr/>
          <p:nvPr/>
        </p:nvCxnSpPr>
        <p:spPr bwMode="auto">
          <a:xfrm flipH="1">
            <a:off x="8013700" y="4800600"/>
            <a:ext cx="520700" cy="4699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D5165C2-6BAA-435B-9EDC-A97CB0EAA6C5}"/>
              </a:ext>
            </a:extLst>
          </p:cNvPr>
          <p:cNvCxnSpPr/>
          <p:nvPr/>
        </p:nvCxnSpPr>
        <p:spPr bwMode="auto">
          <a:xfrm>
            <a:off x="6096000" y="4851400"/>
            <a:ext cx="7620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F0FFE19-9D7D-4016-AC0F-78A3B275B9A9}"/>
              </a:ext>
            </a:extLst>
          </p:cNvPr>
          <p:cNvCxnSpPr/>
          <p:nvPr/>
        </p:nvCxnSpPr>
        <p:spPr bwMode="auto">
          <a:xfrm>
            <a:off x="4838700" y="3505200"/>
            <a:ext cx="7620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075964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8FFB-1A4C-4375-B87F-D139E0D4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augment a BST 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7D4790-0DFD-43BE-9A8D-028A2317C68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At each node </a:t>
                </a:r>
                <a:r>
                  <a:rPr lang="en-US" i="1" dirty="0"/>
                  <a:t>x</a:t>
                </a:r>
                <a:r>
                  <a:rPr lang="en-US" dirty="0"/>
                  <a:t> of the tree </a:t>
                </a:r>
                <a:r>
                  <a:rPr lang="en-US" i="1" dirty="0"/>
                  <a:t>T</a:t>
                </a:r>
              </a:p>
              <a:p>
                <a:pPr lvl="1"/>
                <a:r>
                  <a:rPr lang="en-US" dirty="0"/>
                  <a:t>store </a:t>
                </a:r>
                <a:r>
                  <a:rPr lang="en-US" i="1" dirty="0" err="1"/>
                  <a:t>x.size</a:t>
                </a:r>
                <a:r>
                  <a:rPr lang="en-US" dirty="0"/>
                  <a:t> = # nodes in the </a:t>
                </a:r>
                <a:r>
                  <a:rPr lang="en-US" dirty="0" err="1"/>
                  <a:t>subtree</a:t>
                </a:r>
                <a:r>
                  <a:rPr lang="en-US" dirty="0"/>
                  <a:t> rooted at </a:t>
                </a:r>
                <a:r>
                  <a:rPr lang="en-US" i="1" dirty="0"/>
                  <a:t>x</a:t>
                </a:r>
              </a:p>
              <a:p>
                <a:pPr lvl="2"/>
                <a:r>
                  <a:rPr lang="en-US" dirty="0"/>
                  <a:t>Include x itself</a:t>
                </a:r>
              </a:p>
              <a:p>
                <a:pPr lvl="2"/>
                <a:r>
                  <a:rPr lang="en-US" dirty="0"/>
                  <a:t>If a node (leaf) is NIL, its size is 0. 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Space of an augmented tree: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Basic property: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𝑠𝑖𝑧𝑒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𝑙𝑒𝑓𝑡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𝑠𝑖𝑧𝑒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𝑟𝑖𝑔h𝑡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𝑠𝑖𝑧𝑒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7D4790-0DFD-43BE-9A8D-028A2317C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7562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CB03-3F23-4D8B-A09A-EDAC687B1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set up size information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99450-6D61-460E-A593-59508B44287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B837B2-AE1F-46AD-96A1-8A7020792585}"/>
              </a:ext>
            </a:extLst>
          </p:cNvPr>
          <p:cNvGrpSpPr/>
          <p:nvPr/>
        </p:nvGrpSpPr>
        <p:grpSpPr>
          <a:xfrm>
            <a:off x="5486400" y="1524000"/>
            <a:ext cx="838200" cy="914400"/>
            <a:chOff x="4419600" y="1905000"/>
            <a:chExt cx="8382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83CAE9-B4F3-4613-ABC4-8B1355A8580E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M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9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45D853-BBCD-4B03-9CA6-8E4433F67C3B}"/>
                </a:ext>
              </a:extLst>
            </p:cNvPr>
            <p:cNvCxnSpPr>
              <a:stCxn id="5" idx="1"/>
              <a:endCxn id="5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15CB0B-0C0F-442F-9015-1E808E9ED960}"/>
              </a:ext>
            </a:extLst>
          </p:cNvPr>
          <p:cNvGrpSpPr/>
          <p:nvPr/>
        </p:nvGrpSpPr>
        <p:grpSpPr>
          <a:xfrm>
            <a:off x="3962400" y="2590800"/>
            <a:ext cx="838200" cy="914400"/>
            <a:chOff x="4419600" y="1905000"/>
            <a:chExt cx="838200" cy="914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24B702-93CE-42AA-BEAB-B1B3DC45258A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C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5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D9A9198-CFEA-49B3-8A09-D17E82116E64}"/>
                </a:ext>
              </a:extLst>
            </p:cNvPr>
            <p:cNvCxnSpPr>
              <a:stCxn id="8" idx="1"/>
              <a:endCxn id="8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CDE96E-52C9-41F7-A35C-F0B15150B4EE}"/>
              </a:ext>
            </a:extLst>
          </p:cNvPr>
          <p:cNvGrpSpPr/>
          <p:nvPr/>
        </p:nvGrpSpPr>
        <p:grpSpPr>
          <a:xfrm>
            <a:off x="2590800" y="4038600"/>
            <a:ext cx="838200" cy="914400"/>
            <a:chOff x="4419600" y="1905000"/>
            <a:chExt cx="838200" cy="914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F9D6D8-2593-4FF1-BAD3-B8C04E0340F0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A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765F75A-CD0A-49B3-9A72-F302512FB362}"/>
                </a:ext>
              </a:extLst>
            </p:cNvPr>
            <p:cNvCxnSpPr>
              <a:stCxn id="11" idx="1"/>
              <a:endCxn id="11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8CCF05-FC2A-40DE-997F-2D8E80C75D98}"/>
              </a:ext>
            </a:extLst>
          </p:cNvPr>
          <p:cNvGrpSpPr/>
          <p:nvPr/>
        </p:nvGrpSpPr>
        <p:grpSpPr>
          <a:xfrm>
            <a:off x="5219700" y="3962400"/>
            <a:ext cx="838200" cy="914400"/>
            <a:chOff x="4419600" y="1905000"/>
            <a:chExt cx="838200" cy="9144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9F440F-CB12-40E6-83C3-101BBDBB4654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F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54671F2-5E8E-4A63-A732-4F79DFE38D96}"/>
                </a:ext>
              </a:extLst>
            </p:cNvPr>
            <p:cNvCxnSpPr>
              <a:stCxn id="14" idx="1"/>
              <a:endCxn id="14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AA96B9-FA3F-4E2D-B160-E198DDB942CB}"/>
              </a:ext>
            </a:extLst>
          </p:cNvPr>
          <p:cNvGrpSpPr/>
          <p:nvPr/>
        </p:nvGrpSpPr>
        <p:grpSpPr>
          <a:xfrm>
            <a:off x="4419600" y="5308600"/>
            <a:ext cx="838200" cy="914400"/>
            <a:chOff x="4419600" y="1905000"/>
            <a:chExt cx="838200" cy="914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F0F4DD3-19BF-4EFD-BF6C-1F9416EEA36B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D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F073E9B-20F1-4EDE-B9AF-AFC231A71407}"/>
                </a:ext>
              </a:extLst>
            </p:cNvPr>
            <p:cNvCxnSpPr>
              <a:stCxn id="17" idx="1"/>
              <a:endCxn id="17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38A113-64F3-4D7D-B967-CDA8ECA77CB0}"/>
              </a:ext>
            </a:extLst>
          </p:cNvPr>
          <p:cNvGrpSpPr/>
          <p:nvPr/>
        </p:nvGrpSpPr>
        <p:grpSpPr>
          <a:xfrm>
            <a:off x="6172200" y="5308600"/>
            <a:ext cx="838200" cy="914400"/>
            <a:chOff x="4419600" y="1905000"/>
            <a:chExt cx="838200" cy="914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2547FA-2C2D-4C4F-B34F-4F883B89ACB3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H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94C1246-2C6D-4FA5-AD56-9D7F64CCDC7F}"/>
                </a:ext>
              </a:extLst>
            </p:cNvPr>
            <p:cNvCxnSpPr>
              <a:stCxn id="20" idx="1"/>
              <a:endCxn id="20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6BD7A7-AFBE-4397-BF48-E24A95D8FD7C}"/>
              </a:ext>
            </a:extLst>
          </p:cNvPr>
          <p:cNvGrpSpPr/>
          <p:nvPr/>
        </p:nvGrpSpPr>
        <p:grpSpPr>
          <a:xfrm>
            <a:off x="7162800" y="2590800"/>
            <a:ext cx="838200" cy="914400"/>
            <a:chOff x="4419600" y="1905000"/>
            <a:chExt cx="838200" cy="9144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6E5329-2FE3-4007-A372-EEA2C1048C11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P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9528171-04A7-49C4-9448-CF9DCF178D43}"/>
                </a:ext>
              </a:extLst>
            </p:cNvPr>
            <p:cNvCxnSpPr>
              <a:stCxn id="23" idx="1"/>
              <a:endCxn id="23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AF4365-083C-43BC-A410-AB858CEB0E9F}"/>
              </a:ext>
            </a:extLst>
          </p:cNvPr>
          <p:cNvGrpSpPr/>
          <p:nvPr/>
        </p:nvGrpSpPr>
        <p:grpSpPr>
          <a:xfrm>
            <a:off x="8382000" y="3886200"/>
            <a:ext cx="838200" cy="914400"/>
            <a:chOff x="4419600" y="1905000"/>
            <a:chExt cx="838200" cy="9144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757031-C6C9-4163-A00F-B5733854688A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T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3F569C-5EF7-4316-8D1F-AF9F04F38305}"/>
                </a:ext>
              </a:extLst>
            </p:cNvPr>
            <p:cNvCxnSpPr>
              <a:stCxn id="26" idx="1"/>
              <a:endCxn id="26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18EB95F-6A06-4D03-9CA5-C1A1E2307E9C}"/>
              </a:ext>
            </a:extLst>
          </p:cNvPr>
          <p:cNvGrpSpPr/>
          <p:nvPr/>
        </p:nvGrpSpPr>
        <p:grpSpPr>
          <a:xfrm>
            <a:off x="7569200" y="5295900"/>
            <a:ext cx="838200" cy="914400"/>
            <a:chOff x="4419600" y="1905000"/>
            <a:chExt cx="838200" cy="9144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53553D6-3F53-4083-9C9D-43132E08A190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Q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D44705F-A67D-43C6-90F6-AE96FE8544DC}"/>
                </a:ext>
              </a:extLst>
            </p:cNvPr>
            <p:cNvCxnSpPr>
              <a:stCxn id="29" idx="1"/>
              <a:endCxn id="29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265177-3D37-4CA5-BBC5-49406BA9CF8B}"/>
              </a:ext>
            </a:extLst>
          </p:cNvPr>
          <p:cNvCxnSpPr/>
          <p:nvPr/>
        </p:nvCxnSpPr>
        <p:spPr bwMode="auto">
          <a:xfrm flipH="1">
            <a:off x="4800600" y="2286000"/>
            <a:ext cx="6858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BB2860-566E-4329-A1EA-32AB57AC9286}"/>
              </a:ext>
            </a:extLst>
          </p:cNvPr>
          <p:cNvCxnSpPr/>
          <p:nvPr/>
        </p:nvCxnSpPr>
        <p:spPr bwMode="auto">
          <a:xfrm flipH="1">
            <a:off x="3276600" y="3556000"/>
            <a:ext cx="6858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A92CAC2-B2CE-44D3-8C3A-0C1BF76E293F}"/>
              </a:ext>
            </a:extLst>
          </p:cNvPr>
          <p:cNvCxnSpPr/>
          <p:nvPr/>
        </p:nvCxnSpPr>
        <p:spPr bwMode="auto">
          <a:xfrm flipH="1">
            <a:off x="4610100" y="4876800"/>
            <a:ext cx="6858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30CF1EE-D0B1-4815-9763-DC89B857C004}"/>
              </a:ext>
            </a:extLst>
          </p:cNvPr>
          <p:cNvCxnSpPr/>
          <p:nvPr/>
        </p:nvCxnSpPr>
        <p:spPr bwMode="auto">
          <a:xfrm>
            <a:off x="6362700" y="2286000"/>
            <a:ext cx="7620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33E250-409C-4758-9019-27EE56972CF9}"/>
              </a:ext>
            </a:extLst>
          </p:cNvPr>
          <p:cNvCxnSpPr/>
          <p:nvPr/>
        </p:nvCxnSpPr>
        <p:spPr bwMode="auto">
          <a:xfrm>
            <a:off x="8001000" y="3429000"/>
            <a:ext cx="7620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83C06C-6467-4898-89E7-D672DDC13CD8}"/>
              </a:ext>
            </a:extLst>
          </p:cNvPr>
          <p:cNvCxnSpPr/>
          <p:nvPr/>
        </p:nvCxnSpPr>
        <p:spPr bwMode="auto">
          <a:xfrm flipH="1">
            <a:off x="8013700" y="4800600"/>
            <a:ext cx="520700" cy="4699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D5165C2-6BAA-435B-9EDC-A97CB0EAA6C5}"/>
              </a:ext>
            </a:extLst>
          </p:cNvPr>
          <p:cNvCxnSpPr/>
          <p:nvPr/>
        </p:nvCxnSpPr>
        <p:spPr bwMode="auto">
          <a:xfrm>
            <a:off x="6096000" y="4851400"/>
            <a:ext cx="7620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F0FFE19-9D7D-4016-AC0F-78A3B275B9A9}"/>
              </a:ext>
            </a:extLst>
          </p:cNvPr>
          <p:cNvCxnSpPr/>
          <p:nvPr/>
        </p:nvCxnSpPr>
        <p:spPr bwMode="auto">
          <a:xfrm>
            <a:off x="4838700" y="3505200"/>
            <a:ext cx="7620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238539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80F5D-F5D5-9407-1C9C-2809E747A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290FC-CE86-7AC6-01B4-0DF4B02B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setup size information?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15DECE-80B2-1EF5-92BD-811C4D0B766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procedure </a:t>
                </a:r>
                <a:r>
                  <a:rPr lang="en-US" sz="2800" i="1" dirty="0" err="1">
                    <a:solidFill>
                      <a:srgbClr val="0B0E8F"/>
                    </a:solidFill>
                  </a:rPr>
                  <a:t>AugmentSize</a:t>
                </a:r>
                <a:r>
                  <a:rPr lang="en-US" sz="2800" dirty="0"/>
                  <a:t>(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𝑡𝑟𝑒𝑒𝑛𝑜𝑑𝑒</m:t>
                    </m:r>
                    <m:r>
                      <a:rPr lang="en-US" sz="2800" i="1">
                        <a:latin typeface="Cambria Math"/>
                      </a:rPr>
                      <m:t>  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)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   If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≠</m:t>
                    </m:r>
                    <m:r>
                      <a:rPr lang="en-US" sz="2400" i="1">
                        <a:latin typeface="Cambria Math"/>
                      </a:rPr>
                      <m:t>𝑁𝐼𝐿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) then 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𝐿𝑠𝑖𝑧𝑒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i="1" dirty="0" err="1">
                    <a:solidFill>
                      <a:srgbClr val="0B0E8F"/>
                    </a:solidFill>
                  </a:rPr>
                  <a:t>AugmentSize</a:t>
                </a:r>
                <a:r>
                  <a:rPr lang="en-US" sz="2400" dirty="0"/>
                  <a:t>(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𝑙𝑒𝑓𝑡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);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𝑅𝑠𝑖𝑧𝑒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i="1" dirty="0" err="1">
                    <a:solidFill>
                      <a:srgbClr val="0B0E8F"/>
                    </a:solidFill>
                  </a:rPr>
                  <a:t>AugmentSize</a:t>
                </a:r>
                <a:r>
                  <a:rPr lang="en-US" sz="2400" dirty="0"/>
                  <a:t>(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𝑟𝑖𝑔h𝑡</m:t>
                    </m:r>
                  </m:oMath>
                </a14:m>
                <a:r>
                  <a:rPr lang="en-US" sz="2400" dirty="0"/>
                  <a:t>);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𝑠𝑖𝑧𝑒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𝐿𝑠𝑖𝑧𝑒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𝑅𝑠𝑖𝑧𝑒</m:t>
                    </m:r>
                    <m:r>
                      <a:rPr lang="en-US" sz="2400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2400" dirty="0"/>
                  <a:t>; </a:t>
                </a:r>
              </a:p>
              <a:p>
                <a:pPr marL="914400" lvl="2" indent="0">
                  <a:buNone/>
                </a:pPr>
                <a:r>
                  <a:rPr lang="en-US" sz="2400" dirty="0"/>
                  <a:t>Return(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𝑠𝑖𝑧𝑒</m:t>
                    </m:r>
                  </m:oMath>
                </a14:m>
                <a:r>
                  <a:rPr lang="en-US" sz="2400" dirty="0"/>
                  <a:t> ); </a:t>
                </a:r>
              </a:p>
              <a:p>
                <a:pPr marL="514350" lvl="1" indent="0">
                  <a:buNone/>
                </a:pPr>
                <a:r>
                  <a:rPr lang="en-US" sz="2400" dirty="0"/>
                  <a:t>   end</a:t>
                </a:r>
              </a:p>
              <a:p>
                <a:pPr marL="514350" lvl="1" indent="0">
                  <a:buNone/>
                </a:pPr>
                <a:r>
                  <a:rPr lang="en-US" sz="2400" dirty="0"/>
                  <a:t>   Return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/>
                  <a:t>);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15DECE-80B2-1EF5-92BD-811C4D0B7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56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8462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58E9C-CF8D-4466-8F74-C3C0B4048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setup size information?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AC4635-1EE5-447C-A7A5-2010B77E851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procedure </a:t>
                </a:r>
                <a:r>
                  <a:rPr lang="en-US" sz="2800" i="1" dirty="0" err="1">
                    <a:solidFill>
                      <a:srgbClr val="0B0E8F"/>
                    </a:solidFill>
                  </a:rPr>
                  <a:t>AugmentSize</a:t>
                </a:r>
                <a:r>
                  <a:rPr lang="en-US" sz="2800" dirty="0"/>
                  <a:t>(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𝑡𝑟𝑒𝑒𝑛𝑜𝑑𝑒</m:t>
                    </m:r>
                    <m:r>
                      <a:rPr lang="en-US" sz="2800" i="1">
                        <a:latin typeface="Cambria Math"/>
                      </a:rPr>
                      <m:t>  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)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   If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 is not </a:t>
                </a:r>
                <a:r>
                  <a:rPr lang="en-US" sz="2400" i="1" dirty="0"/>
                  <a:t>Nil</a:t>
                </a:r>
                <a:r>
                  <a:rPr lang="en-US" sz="2400" dirty="0"/>
                  <a:t>) then 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𝐿𝑠𝑖𝑧𝑒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i="1" dirty="0" err="1">
                    <a:solidFill>
                      <a:srgbClr val="0B0E8F"/>
                    </a:solidFill>
                  </a:rPr>
                  <a:t>AugmentSize</a:t>
                </a:r>
                <a:r>
                  <a:rPr lang="en-US" sz="2400" dirty="0"/>
                  <a:t>(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𝑙𝑒𝑓𝑡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);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𝑅𝑠𝑖𝑧𝑒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i="1" dirty="0" err="1">
                    <a:solidFill>
                      <a:srgbClr val="0B0E8F"/>
                    </a:solidFill>
                  </a:rPr>
                  <a:t>AugmentSize</a:t>
                </a:r>
                <a:r>
                  <a:rPr lang="en-US" sz="2400" dirty="0"/>
                  <a:t>(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𝑟𝑖𝑔h𝑡</m:t>
                    </m:r>
                  </m:oMath>
                </a14:m>
                <a:r>
                  <a:rPr lang="en-US" sz="2400" dirty="0"/>
                  <a:t>);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𝑠𝑖𝑧𝑒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𝐿𝑠𝑖𝑧𝑒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𝑅𝑠𝑖𝑧𝑒</m:t>
                    </m:r>
                    <m:r>
                      <a:rPr lang="en-US" sz="2400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2400" dirty="0"/>
                  <a:t>; </a:t>
                </a:r>
              </a:p>
              <a:p>
                <a:pPr marL="914400" lvl="2" indent="0">
                  <a:buNone/>
                </a:pPr>
                <a:r>
                  <a:rPr lang="en-US" sz="2400" dirty="0"/>
                  <a:t>Return(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𝑠𝑖𝑧𝑒</m:t>
                    </m:r>
                  </m:oMath>
                </a14:m>
                <a:r>
                  <a:rPr lang="en-US" sz="2400" dirty="0"/>
                  <a:t> ); </a:t>
                </a:r>
              </a:p>
              <a:p>
                <a:pPr marL="514350" lvl="1" indent="0">
                  <a:buNone/>
                </a:pPr>
                <a:r>
                  <a:rPr lang="en-US" sz="2400" dirty="0"/>
                  <a:t>   end</a:t>
                </a:r>
              </a:p>
              <a:p>
                <a:pPr marL="514350" lvl="1" indent="0">
                  <a:buNone/>
                </a:pPr>
                <a:r>
                  <a:rPr lang="en-US" sz="2400" dirty="0"/>
                  <a:t>   Return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/>
                  <a:t>);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AC4635-1EE5-447C-A7A5-2010B77E85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56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4">
            <a:extLst>
              <a:ext uri="{FF2B5EF4-FFF2-40B4-BE49-F238E27FC236}">
                <a16:creationId xmlns:a16="http://schemas.microsoft.com/office/drawing/2014/main" id="{14601C99-7C64-491C-8BE3-AC0F79893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788622"/>
            <a:ext cx="3429000" cy="838200"/>
          </a:xfrm>
          <a:prstGeom prst="rect">
            <a:avLst/>
          </a:prstGeom>
          <a:solidFill>
            <a:srgbClr val="CCFFCC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 dirty="0"/>
              <a:t> </a:t>
            </a:r>
            <a:r>
              <a:rPr lang="en-US" b="0" dirty="0" err="1"/>
              <a:t>Postorder</a:t>
            </a:r>
            <a:r>
              <a:rPr lang="en-US" b="0" dirty="0"/>
              <a:t> traversal</a:t>
            </a:r>
          </a:p>
          <a:p>
            <a:pPr algn="ctr"/>
            <a:r>
              <a:rPr lang="en-US" b="0" dirty="0"/>
              <a:t>of the tree 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4">
                <a:extLst>
                  <a:ext uri="{FF2B5EF4-FFF2-40B4-BE49-F238E27FC236}">
                    <a16:creationId xmlns:a16="http://schemas.microsoft.com/office/drawing/2014/main" id="{68145EBC-731E-4D56-A69A-BEA592721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600" y="3553691"/>
                <a:ext cx="3429000" cy="838200"/>
              </a:xfrm>
              <a:prstGeom prst="rect">
                <a:avLst/>
              </a:prstGeom>
              <a:solidFill>
                <a:srgbClr val="CCFFCC">
                  <a:alpha val="5099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 dirty="0"/>
                  <a:t> Time complexity for </a:t>
                </a:r>
                <a:r>
                  <a:rPr lang="en-US" b="0" dirty="0" err="1"/>
                  <a:t>Augmentsize</a:t>
                </a:r>
                <a:r>
                  <a:rPr lang="en-US" b="0" dirty="0"/>
                  <a:t>: 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𝑡𝑟𝑒𝑒</m:t>
                        </m:r>
                      </m:e>
                    </m:d>
                  </m:oMath>
                </a14:m>
                <a:r>
                  <a:rPr lang="en-US" b="0" dirty="0"/>
                  <a:t> </a:t>
                </a:r>
              </a:p>
            </p:txBody>
          </p:sp>
        </mc:Choice>
        <mc:Fallback xmlns="">
          <p:sp>
            <p:nvSpPr>
              <p:cNvPr id="5" name="Rectangle 34">
                <a:extLst>
                  <a:ext uri="{FF2B5EF4-FFF2-40B4-BE49-F238E27FC236}">
                    <a16:creationId xmlns:a16="http://schemas.microsoft.com/office/drawing/2014/main" id="{68145EBC-731E-4D56-A69A-BEA5927210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6600" y="3553691"/>
                <a:ext cx="3429000" cy="838200"/>
              </a:xfrm>
              <a:prstGeom prst="rect">
                <a:avLst/>
              </a:prstGeom>
              <a:blipFill>
                <a:blip r:embed="rId3"/>
                <a:stretch>
                  <a:fillRect l="-3723" r="-549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6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2BC95A6-DD40-14A4-92A6-3E0AE707A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64AA3-51B5-EDF6-FEBB-DDF1A3A0B48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Imagine you are maintaining a database indexed by some keys (real values), and you hope to support the following operations: </a:t>
            </a:r>
          </a:p>
          <a:p>
            <a:endParaRPr lang="en-US" sz="800" dirty="0"/>
          </a:p>
          <a:p>
            <a:pPr lvl="8"/>
            <a:endParaRPr lang="en-US" altLang="en-US" sz="800" dirty="0"/>
          </a:p>
          <a:p>
            <a:pPr lvl="1"/>
            <a:r>
              <a:rPr lang="en-US" altLang="en-US" sz="2000" dirty="0"/>
              <a:t>Search </a:t>
            </a:r>
          </a:p>
          <a:p>
            <a:pPr lvl="1"/>
            <a:r>
              <a:rPr lang="en-US" altLang="en-US" sz="2000" dirty="0"/>
              <a:t>Maximum</a:t>
            </a:r>
          </a:p>
          <a:p>
            <a:pPr lvl="1"/>
            <a:r>
              <a:rPr lang="en-US" altLang="en-US" sz="2000" dirty="0"/>
              <a:t>Minimum</a:t>
            </a:r>
          </a:p>
          <a:p>
            <a:pPr lvl="1"/>
            <a:r>
              <a:rPr lang="en-US" altLang="en-US" sz="2000" dirty="0"/>
              <a:t>Successor</a:t>
            </a:r>
          </a:p>
          <a:p>
            <a:pPr lvl="1"/>
            <a:r>
              <a:rPr lang="en-US" altLang="en-US" sz="2000" dirty="0"/>
              <a:t>Predecessor</a:t>
            </a:r>
          </a:p>
          <a:p>
            <a:pPr lvl="8"/>
            <a:endParaRPr lang="en-US" altLang="en-US" sz="2000" dirty="0"/>
          </a:p>
          <a:p>
            <a:pPr lvl="1"/>
            <a:r>
              <a:rPr lang="en-US" altLang="en-US" sz="2000" dirty="0"/>
              <a:t>Insert</a:t>
            </a:r>
          </a:p>
          <a:p>
            <a:pPr lvl="1"/>
            <a:r>
              <a:rPr lang="en-US" altLang="en-US" sz="2000" dirty="0"/>
              <a:t>Delete </a:t>
            </a:r>
          </a:p>
          <a:p>
            <a:pPr lvl="1"/>
            <a:r>
              <a:rPr lang="en-US" altLang="en-US" sz="2000" dirty="0"/>
              <a:t>Extract-Max</a:t>
            </a:r>
          </a:p>
          <a:p>
            <a:pPr lvl="1"/>
            <a:r>
              <a:rPr lang="en-US" altLang="en-US" sz="2000" dirty="0"/>
              <a:t>Increase-key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B4E3D1C-8399-1245-E15E-2DB5D6282E7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41327" y="2089026"/>
                <a:ext cx="2316873" cy="3930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 dirty="0"/>
              </a:p>
              <a:p>
                <a:pPr lvl="8"/>
                <a:endParaRPr lang="en-US" altLang="en-US" sz="8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en-US" sz="2000" b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en-US" sz="2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en-US" sz="2000" dirty="0"/>
              </a:p>
              <a:p>
                <a:pPr lvl="1"/>
                <a:endParaRPr lang="en-US" altLang="en-US" sz="1200" dirty="0"/>
              </a:p>
              <a:p>
                <a:pPr lvl="1"/>
                <a:r>
                  <a:rPr lang="en-US" altLang="en-US" sz="2000" dirty="0"/>
                  <a:t> </a:t>
                </a:r>
              </a:p>
              <a:p>
                <a:pPr lvl="1"/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en-US" sz="2000" dirty="0"/>
                  <a:t> </a:t>
                </a:r>
              </a:p>
              <a:p>
                <a:pPr lvl="1"/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en-US" sz="2000" dirty="0"/>
              </a:p>
              <a:p>
                <a:pPr lvl="1"/>
                <a:r>
                  <a:rPr lang="en-US" altLang="en-US" sz="2000" dirty="0"/>
                  <a:t> </a:t>
                </a:r>
              </a:p>
              <a:p>
                <a:pPr marL="0" indent="0">
                  <a:buFont typeface="Wingdings 3" pitchFamily="18" charset="2"/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B4E3D1C-8399-1245-E15E-2DB5D6282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1327" y="2089026"/>
                <a:ext cx="2316873" cy="3930774"/>
              </a:xfrm>
              <a:prstGeom prst="rect">
                <a:avLst/>
              </a:prstGeom>
              <a:blipFill>
                <a:blip r:embed="rId2"/>
                <a:stretch>
                  <a:fillRect b="-124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8B6FCAF-54AE-2671-E66A-87D03AFB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(Dynamic) Set operations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6E1DF9-655B-03B7-2108-E9A927E0B982}"/>
              </a:ext>
            </a:extLst>
          </p:cNvPr>
          <p:cNvSpPr txBox="1"/>
          <p:nvPr/>
        </p:nvSpPr>
        <p:spPr>
          <a:xfrm>
            <a:off x="5455527" y="1981200"/>
            <a:ext cx="3962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First approach: sort the array of keys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73E315-1E6A-CC37-5F9C-64EC5E00BC76}"/>
              </a:ext>
            </a:extLst>
          </p:cNvPr>
          <p:cNvSpPr/>
          <p:nvPr/>
        </p:nvSpPr>
        <p:spPr>
          <a:xfrm>
            <a:off x="8351127" y="4323636"/>
            <a:ext cx="2926473" cy="1941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to have a good data structure so we can support all these operations efficiently?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8FE3B2-0CD6-6D33-5120-7FF275F5D4F1}"/>
              </a:ext>
            </a:extLst>
          </p:cNvPr>
          <p:cNvGrpSpPr/>
          <p:nvPr/>
        </p:nvGrpSpPr>
        <p:grpSpPr>
          <a:xfrm>
            <a:off x="914400" y="4572000"/>
            <a:ext cx="4191000" cy="2057400"/>
            <a:chOff x="914400" y="4572000"/>
            <a:chExt cx="4191000" cy="2057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227E83-5ECF-9B52-A466-4F7142DF3259}"/>
                </a:ext>
              </a:extLst>
            </p:cNvPr>
            <p:cNvSpPr/>
            <p:nvPr/>
          </p:nvSpPr>
          <p:spPr>
            <a:xfrm>
              <a:off x="914400" y="4572000"/>
              <a:ext cx="2362200" cy="2057400"/>
            </a:xfrm>
            <a:prstGeom prst="rect">
              <a:avLst/>
            </a:prstGeom>
            <a:solidFill>
              <a:schemeClr val="accent4">
                <a:alpha val="21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5BA532-8FB4-B1E6-8D55-066293A483ED}"/>
                </a:ext>
              </a:extLst>
            </p:cNvPr>
            <p:cNvSpPr/>
            <p:nvPr/>
          </p:nvSpPr>
          <p:spPr>
            <a:xfrm>
              <a:off x="3429000" y="5065350"/>
              <a:ext cx="1676400" cy="57345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Dynamic operations! 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2343A74-B8E0-3EEF-8D53-D7B5EA93C9AE}"/>
              </a:ext>
            </a:extLst>
          </p:cNvPr>
          <p:cNvSpPr/>
          <p:nvPr/>
        </p:nvSpPr>
        <p:spPr>
          <a:xfrm>
            <a:off x="8351127" y="2478450"/>
            <a:ext cx="2926473" cy="1255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Using a sorted array can handle all static operations efficiently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E3EE5A-09DF-0DDD-7E69-3D7B33C8227A}"/>
              </a:ext>
            </a:extLst>
          </p:cNvPr>
          <p:cNvGrpSpPr/>
          <p:nvPr/>
        </p:nvGrpSpPr>
        <p:grpSpPr>
          <a:xfrm>
            <a:off x="945274" y="2362201"/>
            <a:ext cx="4160126" cy="2057400"/>
            <a:chOff x="945274" y="2362201"/>
            <a:chExt cx="4160126" cy="20574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9FBCF7-9A55-956F-5B87-EDFF68569BBC}"/>
                </a:ext>
              </a:extLst>
            </p:cNvPr>
            <p:cNvSpPr/>
            <p:nvPr/>
          </p:nvSpPr>
          <p:spPr>
            <a:xfrm>
              <a:off x="945274" y="2362201"/>
              <a:ext cx="2362200" cy="2057400"/>
            </a:xfrm>
            <a:prstGeom prst="rect">
              <a:avLst/>
            </a:prstGeom>
            <a:solidFill>
              <a:srgbClr val="187E61">
                <a:alpha val="3686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D320EB-6532-F392-E4A9-5FF80AB68E34}"/>
                </a:ext>
              </a:extLst>
            </p:cNvPr>
            <p:cNvSpPr/>
            <p:nvPr/>
          </p:nvSpPr>
          <p:spPr>
            <a:xfrm>
              <a:off x="3429000" y="3106125"/>
              <a:ext cx="1676400" cy="573450"/>
            </a:xfrm>
            <a:prstGeom prst="rect">
              <a:avLst/>
            </a:prstGeom>
            <a:solidFill>
              <a:srgbClr val="187E6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Static operations!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22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CB03-3F23-4D8B-A09A-EDAC687B1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perform select with </a:t>
            </a:r>
            <a:r>
              <a:rPr lang="en-US" dirty="0" err="1"/>
              <a:t>aug</a:t>
            </a:r>
            <a:r>
              <a:rPr lang="en-US" dirty="0"/>
              <a:t>-BST?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99450-6D61-460E-A593-59508B44287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B837B2-AE1F-46AD-96A1-8A7020792585}"/>
              </a:ext>
            </a:extLst>
          </p:cNvPr>
          <p:cNvGrpSpPr/>
          <p:nvPr/>
        </p:nvGrpSpPr>
        <p:grpSpPr>
          <a:xfrm>
            <a:off x="4876800" y="1524000"/>
            <a:ext cx="838200" cy="914400"/>
            <a:chOff x="4419600" y="1905000"/>
            <a:chExt cx="8382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83CAE9-B4F3-4613-ABC4-8B1355A8580E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M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9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45D853-BBCD-4B03-9CA6-8E4433F67C3B}"/>
                </a:ext>
              </a:extLst>
            </p:cNvPr>
            <p:cNvCxnSpPr>
              <a:stCxn id="5" idx="1"/>
              <a:endCxn id="5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15CB0B-0C0F-442F-9015-1E808E9ED960}"/>
              </a:ext>
            </a:extLst>
          </p:cNvPr>
          <p:cNvGrpSpPr/>
          <p:nvPr/>
        </p:nvGrpSpPr>
        <p:grpSpPr>
          <a:xfrm>
            <a:off x="3352800" y="2590800"/>
            <a:ext cx="838200" cy="914400"/>
            <a:chOff x="4419600" y="1905000"/>
            <a:chExt cx="838200" cy="914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24B702-93CE-42AA-BEAB-B1B3DC45258A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C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5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D9A9198-CFEA-49B3-8A09-D17E82116E64}"/>
                </a:ext>
              </a:extLst>
            </p:cNvPr>
            <p:cNvCxnSpPr>
              <a:stCxn id="8" idx="1"/>
              <a:endCxn id="8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CDE96E-52C9-41F7-A35C-F0B15150B4EE}"/>
              </a:ext>
            </a:extLst>
          </p:cNvPr>
          <p:cNvGrpSpPr/>
          <p:nvPr/>
        </p:nvGrpSpPr>
        <p:grpSpPr>
          <a:xfrm>
            <a:off x="1981200" y="4038600"/>
            <a:ext cx="838200" cy="914400"/>
            <a:chOff x="4419600" y="1905000"/>
            <a:chExt cx="838200" cy="914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F9D6D8-2593-4FF1-BAD3-B8C04E0340F0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A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765F75A-CD0A-49B3-9A72-F302512FB362}"/>
                </a:ext>
              </a:extLst>
            </p:cNvPr>
            <p:cNvCxnSpPr>
              <a:stCxn id="11" idx="1"/>
              <a:endCxn id="11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8CCF05-FC2A-40DE-997F-2D8E80C75D98}"/>
              </a:ext>
            </a:extLst>
          </p:cNvPr>
          <p:cNvGrpSpPr/>
          <p:nvPr/>
        </p:nvGrpSpPr>
        <p:grpSpPr>
          <a:xfrm>
            <a:off x="4610100" y="3962400"/>
            <a:ext cx="838200" cy="914400"/>
            <a:chOff x="4419600" y="1905000"/>
            <a:chExt cx="838200" cy="9144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9F440F-CB12-40E6-83C3-101BBDBB4654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F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54671F2-5E8E-4A63-A732-4F79DFE38D96}"/>
                </a:ext>
              </a:extLst>
            </p:cNvPr>
            <p:cNvCxnSpPr>
              <a:stCxn id="14" idx="1"/>
              <a:endCxn id="14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AA96B9-FA3F-4E2D-B160-E198DDB942CB}"/>
              </a:ext>
            </a:extLst>
          </p:cNvPr>
          <p:cNvGrpSpPr/>
          <p:nvPr/>
        </p:nvGrpSpPr>
        <p:grpSpPr>
          <a:xfrm>
            <a:off x="3810000" y="5308600"/>
            <a:ext cx="838200" cy="914400"/>
            <a:chOff x="4419600" y="1905000"/>
            <a:chExt cx="838200" cy="914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F0F4DD3-19BF-4EFD-BF6C-1F9416EEA36B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D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F073E9B-20F1-4EDE-B9AF-AFC231A71407}"/>
                </a:ext>
              </a:extLst>
            </p:cNvPr>
            <p:cNvCxnSpPr>
              <a:stCxn id="17" idx="1"/>
              <a:endCxn id="17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38A113-64F3-4D7D-B967-CDA8ECA77CB0}"/>
              </a:ext>
            </a:extLst>
          </p:cNvPr>
          <p:cNvGrpSpPr/>
          <p:nvPr/>
        </p:nvGrpSpPr>
        <p:grpSpPr>
          <a:xfrm>
            <a:off x="5562600" y="5308600"/>
            <a:ext cx="838200" cy="914400"/>
            <a:chOff x="4419600" y="1905000"/>
            <a:chExt cx="838200" cy="914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2547FA-2C2D-4C4F-B34F-4F883B89ACB3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H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94C1246-2C6D-4FA5-AD56-9D7F64CCDC7F}"/>
                </a:ext>
              </a:extLst>
            </p:cNvPr>
            <p:cNvCxnSpPr>
              <a:stCxn id="20" idx="1"/>
              <a:endCxn id="20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6BD7A7-AFBE-4397-BF48-E24A95D8FD7C}"/>
              </a:ext>
            </a:extLst>
          </p:cNvPr>
          <p:cNvGrpSpPr/>
          <p:nvPr/>
        </p:nvGrpSpPr>
        <p:grpSpPr>
          <a:xfrm>
            <a:off x="6553200" y="2590800"/>
            <a:ext cx="838200" cy="914400"/>
            <a:chOff x="4419600" y="1905000"/>
            <a:chExt cx="838200" cy="9144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6E5329-2FE3-4007-A372-EEA2C1048C11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P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9528171-04A7-49C4-9448-CF9DCF178D43}"/>
                </a:ext>
              </a:extLst>
            </p:cNvPr>
            <p:cNvCxnSpPr>
              <a:stCxn id="23" idx="1"/>
              <a:endCxn id="23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AF4365-083C-43BC-A410-AB858CEB0E9F}"/>
              </a:ext>
            </a:extLst>
          </p:cNvPr>
          <p:cNvGrpSpPr/>
          <p:nvPr/>
        </p:nvGrpSpPr>
        <p:grpSpPr>
          <a:xfrm>
            <a:off x="7772400" y="3886200"/>
            <a:ext cx="838200" cy="914400"/>
            <a:chOff x="4419600" y="1905000"/>
            <a:chExt cx="838200" cy="9144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757031-C6C9-4163-A00F-B5733854688A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T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3F569C-5EF7-4316-8D1F-AF9F04F38305}"/>
                </a:ext>
              </a:extLst>
            </p:cNvPr>
            <p:cNvCxnSpPr>
              <a:stCxn id="26" idx="1"/>
              <a:endCxn id="26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18EB95F-6A06-4D03-9CA5-C1A1E2307E9C}"/>
              </a:ext>
            </a:extLst>
          </p:cNvPr>
          <p:cNvGrpSpPr/>
          <p:nvPr/>
        </p:nvGrpSpPr>
        <p:grpSpPr>
          <a:xfrm>
            <a:off x="6959600" y="5295900"/>
            <a:ext cx="838200" cy="914400"/>
            <a:chOff x="4419600" y="1905000"/>
            <a:chExt cx="838200" cy="9144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53553D6-3F53-4083-9C9D-43132E08A190}"/>
                </a:ext>
              </a:extLst>
            </p:cNvPr>
            <p:cNvSpPr/>
            <p:nvPr/>
          </p:nvSpPr>
          <p:spPr bwMode="auto">
            <a:xfrm>
              <a:off x="4419600" y="1905000"/>
              <a:ext cx="8382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tx1"/>
                  </a:solidFill>
                  <a:latin typeface="Times" charset="0"/>
                </a:rPr>
                <a:t>Q</a:t>
              </a:r>
            </a:p>
            <a:p>
              <a:pPr algn="ctr" eaLnBrk="0" hangingPunct="0"/>
              <a:r>
                <a:rPr lang="en-US" b="0" dirty="0">
                  <a:solidFill>
                    <a:schemeClr val="tx1"/>
                  </a:solidFill>
                  <a:latin typeface="Times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Times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D44705F-A67D-43C6-90F6-AE96FE8544DC}"/>
                </a:ext>
              </a:extLst>
            </p:cNvPr>
            <p:cNvCxnSpPr>
              <a:stCxn id="29" idx="1"/>
              <a:endCxn id="29" idx="3"/>
            </p:cNvCxnSpPr>
            <p:nvPr/>
          </p:nvCxnSpPr>
          <p:spPr bwMode="auto">
            <a:xfrm>
              <a:off x="4419600" y="2362200"/>
              <a:ext cx="83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265177-3D37-4CA5-BBC5-49406BA9CF8B}"/>
              </a:ext>
            </a:extLst>
          </p:cNvPr>
          <p:cNvCxnSpPr/>
          <p:nvPr/>
        </p:nvCxnSpPr>
        <p:spPr bwMode="auto">
          <a:xfrm flipH="1">
            <a:off x="4191000" y="2286000"/>
            <a:ext cx="6858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BB2860-566E-4329-A1EA-32AB57AC9286}"/>
              </a:ext>
            </a:extLst>
          </p:cNvPr>
          <p:cNvCxnSpPr/>
          <p:nvPr/>
        </p:nvCxnSpPr>
        <p:spPr bwMode="auto">
          <a:xfrm flipH="1">
            <a:off x="2667000" y="3556000"/>
            <a:ext cx="6858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A92CAC2-B2CE-44D3-8C3A-0C1BF76E293F}"/>
              </a:ext>
            </a:extLst>
          </p:cNvPr>
          <p:cNvCxnSpPr/>
          <p:nvPr/>
        </p:nvCxnSpPr>
        <p:spPr bwMode="auto">
          <a:xfrm flipH="1">
            <a:off x="4000500" y="4876800"/>
            <a:ext cx="6858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30CF1EE-D0B1-4815-9763-DC89B857C004}"/>
              </a:ext>
            </a:extLst>
          </p:cNvPr>
          <p:cNvCxnSpPr/>
          <p:nvPr/>
        </p:nvCxnSpPr>
        <p:spPr bwMode="auto">
          <a:xfrm>
            <a:off x="5753100" y="2286000"/>
            <a:ext cx="7620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33E250-409C-4758-9019-27EE56972CF9}"/>
              </a:ext>
            </a:extLst>
          </p:cNvPr>
          <p:cNvCxnSpPr/>
          <p:nvPr/>
        </p:nvCxnSpPr>
        <p:spPr bwMode="auto">
          <a:xfrm>
            <a:off x="7391400" y="3429000"/>
            <a:ext cx="7620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83C06C-6467-4898-89E7-D672DDC13CD8}"/>
              </a:ext>
            </a:extLst>
          </p:cNvPr>
          <p:cNvCxnSpPr/>
          <p:nvPr/>
        </p:nvCxnSpPr>
        <p:spPr bwMode="auto">
          <a:xfrm flipH="1">
            <a:off x="7404100" y="4800600"/>
            <a:ext cx="520700" cy="4699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D5165C2-6BAA-435B-9EDC-A97CB0EAA6C5}"/>
              </a:ext>
            </a:extLst>
          </p:cNvPr>
          <p:cNvCxnSpPr/>
          <p:nvPr/>
        </p:nvCxnSpPr>
        <p:spPr bwMode="auto">
          <a:xfrm>
            <a:off x="5486400" y="4851400"/>
            <a:ext cx="7620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F0FFE19-9D7D-4016-AC0F-78A3B275B9A9}"/>
              </a:ext>
            </a:extLst>
          </p:cNvPr>
          <p:cNvCxnSpPr/>
          <p:nvPr/>
        </p:nvCxnSpPr>
        <p:spPr bwMode="auto">
          <a:xfrm>
            <a:off x="4229100" y="3505200"/>
            <a:ext cx="7620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tangle 34">
            <a:extLst>
              <a:ext uri="{FF2B5EF4-FFF2-40B4-BE49-F238E27FC236}">
                <a16:creationId xmlns:a16="http://schemas.microsoft.com/office/drawing/2014/main" id="{28D04F68-B8F9-4789-8A90-9DD7918D6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447800"/>
            <a:ext cx="2207829" cy="571486"/>
          </a:xfrm>
          <a:prstGeom prst="rect">
            <a:avLst/>
          </a:prstGeom>
          <a:solidFill>
            <a:srgbClr val="CCFFCC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 dirty="0"/>
              <a:t> Select element </a:t>
            </a:r>
          </a:p>
          <a:p>
            <a:pPr algn="ctr"/>
            <a:r>
              <a:rPr lang="en-US" b="0" dirty="0"/>
              <a:t>with rank 3? </a:t>
            </a:r>
          </a:p>
        </p:txBody>
      </p:sp>
      <p:sp>
        <p:nvSpPr>
          <p:cNvPr id="40" name="Rectangle 34">
            <a:extLst>
              <a:ext uri="{FF2B5EF4-FFF2-40B4-BE49-F238E27FC236}">
                <a16:creationId xmlns:a16="http://schemas.microsoft.com/office/drawing/2014/main" id="{6FD42C72-0D43-496D-909C-0DA6420B4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1" y="2171714"/>
            <a:ext cx="2207829" cy="571486"/>
          </a:xfrm>
          <a:prstGeom prst="rect">
            <a:avLst/>
          </a:prstGeom>
          <a:solidFill>
            <a:srgbClr val="CCFFCC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 dirty="0"/>
              <a:t> Select element </a:t>
            </a:r>
          </a:p>
          <a:p>
            <a:pPr algn="ctr"/>
            <a:r>
              <a:rPr lang="en-US" b="0" dirty="0"/>
              <a:t>with rank 7? </a:t>
            </a:r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B08C1F9C-B7EA-4184-933C-6919805FB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1" y="2933714"/>
            <a:ext cx="2207829" cy="571486"/>
          </a:xfrm>
          <a:prstGeom prst="rect">
            <a:avLst/>
          </a:prstGeom>
          <a:solidFill>
            <a:srgbClr val="CCFFCC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 dirty="0"/>
              <a:t> Select element </a:t>
            </a:r>
          </a:p>
          <a:p>
            <a:pPr algn="ctr"/>
            <a:r>
              <a:rPr lang="en-US" b="0" dirty="0"/>
              <a:t>with rank 6? </a:t>
            </a:r>
          </a:p>
        </p:txBody>
      </p:sp>
    </p:spTree>
    <p:extLst>
      <p:ext uri="{BB962C8B-B14F-4D97-AF65-F5344CB8AC3E}">
        <p14:creationId xmlns:p14="http://schemas.microsoft.com/office/powerpoint/2010/main" val="164552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 autoUpdateAnimBg="0"/>
      <p:bldP spid="40" grpId="0" animBg="1" autoUpdateAnimBg="0"/>
      <p:bldP spid="41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792CC-DF3A-4E9C-BA93-715539F16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6D1F4A-922C-4BF0-AEF9-CD12733DBE4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:r>
                  <a:rPr lang="en-US" i="1" dirty="0"/>
                  <a:t>T</a:t>
                </a:r>
                <a:r>
                  <a:rPr lang="en-US" dirty="0"/>
                  <a:t> be an augmented binary search tree</a:t>
                </a:r>
              </a:p>
              <a:p>
                <a:r>
                  <a:rPr lang="en-US" i="1" dirty="0"/>
                  <a:t>BST-Select(x, k)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Return the </a:t>
                </a:r>
                <a:r>
                  <a:rPr lang="en-US" i="1" dirty="0"/>
                  <a:t>k</a:t>
                </a:r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smallest element in the subtree rooted at </a:t>
                </a:r>
                <a:r>
                  <a:rPr lang="en-US" i="1" dirty="0"/>
                  <a:t>x</a:t>
                </a:r>
              </a:p>
              <a:p>
                <a:pPr lvl="1"/>
                <a:r>
                  <a:rPr lang="en-US" i="1" dirty="0"/>
                  <a:t>BST-Select(</a:t>
                </a:r>
                <a:r>
                  <a:rPr lang="en-US" i="1" dirty="0" err="1"/>
                  <a:t>T.root</a:t>
                </a:r>
                <a:r>
                  <a:rPr lang="en-US" i="1" dirty="0"/>
                  <a:t>, k) </a:t>
                </a:r>
                <a:r>
                  <a:rPr lang="en-US" dirty="0"/>
                  <a:t>returns the </a:t>
                </a:r>
                <a:r>
                  <a:rPr lang="en-US" i="1" dirty="0"/>
                  <a:t>k</a:t>
                </a:r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smallest elements in the entire tree.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Using ideas just described, BST-Select(x, k) can be implemented to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h𝑒𝑖𝑔h𝑡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𝑡𝑟𝑒𝑒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complexity</a:t>
                </a:r>
              </a:p>
              <a:p>
                <a:pPr lvl="1"/>
                <a:r>
                  <a:rPr lang="en-US" dirty="0"/>
                  <a:t>which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for a balanced binary tree. </a:t>
                </a:r>
              </a:p>
              <a:p>
                <a:pPr lvl="1"/>
                <a:r>
                  <a:rPr lang="en-US" dirty="0"/>
                  <a:t>See homework.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6D1F4A-922C-4BF0-AEF9-CD12733DBE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586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06212-A0EB-4077-ACE9-BAB10DEA4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done?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7D530-9B4A-4B0B-AB4C-4C36BEE5E19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Need to maintain the augmented information under dynamic changes of the tree! </a:t>
                </a:r>
              </a:p>
              <a:p>
                <a:pPr lvl="1"/>
                <a:r>
                  <a:rPr lang="en-US" dirty="0" err="1"/>
                  <a:t>i.e</a:t>
                </a:r>
                <a:r>
                  <a:rPr lang="en-US" dirty="0"/>
                  <a:t>, under insertions / deletions </a:t>
                </a:r>
              </a:p>
              <a:p>
                <a:pPr lvl="1"/>
                <a:r>
                  <a:rPr lang="en-US" dirty="0"/>
                  <a:t>in this case, just adjusting this size count as we update nodes, or under rotations, and it does not increase asymptotic time complexity of these operations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Remark:</a:t>
                </a:r>
              </a:p>
              <a:p>
                <a:pPr lvl="1"/>
                <a:r>
                  <a:rPr lang="en-US" dirty="0"/>
                  <a:t>Select() </a:t>
                </a:r>
                <a:r>
                  <a:rPr lang="en-US"/>
                  <a:t>in a </a:t>
                </a:r>
                <a:r>
                  <a:rPr lang="en-US" dirty="0"/>
                  <a:t>sorted array can be done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time. </a:t>
                </a:r>
              </a:p>
              <a:p>
                <a:pPr lvl="1"/>
                <a:r>
                  <a:rPr lang="en-US" dirty="0"/>
                  <a:t>However, an array does not support dynamic operations (insert/delete) efficiently.  That’s augmented BST is a better data structure in this case.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7D530-9B4A-4B0B-AB4C-4C36BEE5E1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76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0779D-F0B9-417D-A6CB-30C9EEDA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7DC2-6513-4A32-A867-D0729412C0A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Simple example of augmenting data structures</a:t>
            </a:r>
          </a:p>
          <a:p>
            <a:r>
              <a:rPr lang="en-US" dirty="0"/>
              <a:t>In general, the augmented information can be quite complicated</a:t>
            </a:r>
          </a:p>
          <a:p>
            <a:pPr lvl="1"/>
            <a:r>
              <a:rPr lang="en-US" dirty="0"/>
              <a:t>Can be a separate data structure! </a:t>
            </a:r>
          </a:p>
          <a:p>
            <a:r>
              <a:rPr lang="en-US" dirty="0"/>
              <a:t>Need to consider how to maintain such information under dynamic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032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16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53708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230B7-71A8-4479-9A31-5C525AD01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8827B-D199-46EC-B6BD-5D5BA1059E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9601200" cy="5181600"/>
          </a:xfrm>
        </p:spPr>
        <p:txBody>
          <a:bodyPr/>
          <a:lstStyle/>
          <a:p>
            <a:r>
              <a:rPr lang="en-US" dirty="0"/>
              <a:t>Binary search tree </a:t>
            </a:r>
          </a:p>
          <a:p>
            <a:pPr lvl="1"/>
            <a:r>
              <a:rPr lang="en-US" dirty="0"/>
              <a:t>support all the operations from previous slide </a:t>
            </a:r>
          </a:p>
          <a:p>
            <a:pPr lvl="2"/>
            <a:r>
              <a:rPr lang="en-US" dirty="0"/>
              <a:t>in time proportional to height of tree</a:t>
            </a:r>
          </a:p>
          <a:p>
            <a:pPr lvl="1"/>
            <a:endParaRPr lang="en-US" dirty="0"/>
          </a:p>
          <a:p>
            <a:r>
              <a:rPr lang="en-US" dirty="0"/>
              <a:t>(Review</a:t>
            </a:r>
            <a:r>
              <a:rPr lang="en-US" dirty="0">
                <a:sym typeface="Wingdings" panose="05000000000000000000" pitchFamily="2" charset="2"/>
              </a:rPr>
              <a:t>): h</a:t>
            </a:r>
            <a:r>
              <a:rPr lang="en-US" dirty="0"/>
              <a:t>ow to implement key operations, and time complexity</a:t>
            </a:r>
          </a:p>
          <a:p>
            <a:pPr lvl="1"/>
            <a:r>
              <a:rPr lang="en-US" dirty="0"/>
              <a:t>search,  insert (and delete) </a:t>
            </a:r>
          </a:p>
          <a:p>
            <a:pPr lvl="1"/>
            <a:endParaRPr lang="en-US" dirty="0"/>
          </a:p>
          <a:p>
            <a:r>
              <a:rPr lang="en-US" dirty="0"/>
              <a:t>Extension to </a:t>
            </a:r>
            <a:r>
              <a:rPr lang="en-US" dirty="0">
                <a:solidFill>
                  <a:srgbClr val="700000"/>
                </a:solidFill>
              </a:rPr>
              <a:t>balanced</a:t>
            </a:r>
            <a:r>
              <a:rPr lang="en-US" dirty="0"/>
              <a:t> binary search tree </a:t>
            </a:r>
          </a:p>
          <a:p>
            <a:endParaRPr lang="en-US" dirty="0"/>
          </a:p>
          <a:p>
            <a:r>
              <a:rPr lang="en-US" i="1" dirty="0"/>
              <a:t>Select</a:t>
            </a:r>
            <a:r>
              <a:rPr lang="en-US" dirty="0"/>
              <a:t> query:  </a:t>
            </a:r>
            <a:r>
              <a:rPr lang="en-US" dirty="0">
                <a:solidFill>
                  <a:srgbClr val="700000"/>
                </a:solidFill>
              </a:rPr>
              <a:t>augmenting</a:t>
            </a:r>
            <a:r>
              <a:rPr lang="en-US" dirty="0"/>
              <a:t> data structure </a:t>
            </a:r>
          </a:p>
          <a:p>
            <a:pPr lvl="1"/>
            <a:r>
              <a:rPr lang="en-US" dirty="0"/>
              <a:t>median, order statistics</a:t>
            </a:r>
          </a:p>
        </p:txBody>
      </p:sp>
    </p:spTree>
    <p:extLst>
      <p:ext uri="{BB962C8B-B14F-4D97-AF65-F5344CB8AC3E}">
        <p14:creationId xmlns:p14="http://schemas.microsoft.com/office/powerpoint/2010/main" val="2837156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224D8-06EE-4945-BFBF-76AB65AA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552" y="29337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Part A:</a:t>
            </a:r>
            <a:br>
              <a:rPr lang="en-US" dirty="0"/>
            </a:br>
            <a:r>
              <a:rPr lang="en-US" dirty="0"/>
              <a:t>What is binary search tree? </a:t>
            </a:r>
          </a:p>
        </p:txBody>
      </p:sp>
    </p:spTree>
    <p:extLst>
      <p:ext uri="{BB962C8B-B14F-4D97-AF65-F5344CB8AC3E}">
        <p14:creationId xmlns:p14="http://schemas.microsoft.com/office/powerpoint/2010/main" val="2050526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333B-C3F7-473F-9544-A85F454D7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Binary tree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6797C-B811-4154-8502-B283D88E7C5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A binary tree is a rooted tree</a:t>
            </a:r>
          </a:p>
          <a:p>
            <a:pPr lvl="1"/>
            <a:r>
              <a:rPr lang="en-US" altLang="en-US" dirty="0"/>
              <a:t>where each node has at most 2 children 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Represented by a linked data structure</a:t>
            </a:r>
          </a:p>
          <a:p>
            <a:endParaRPr lang="en-US" altLang="en-US" dirty="0"/>
          </a:p>
          <a:p>
            <a:r>
              <a:rPr lang="en-US" altLang="en-US" dirty="0"/>
              <a:t>Each node contains at least fields:</a:t>
            </a:r>
          </a:p>
          <a:p>
            <a:pPr lvl="1"/>
            <a:r>
              <a:rPr lang="en-US" altLang="en-US" i="1" dirty="0"/>
              <a:t>Key  </a:t>
            </a:r>
          </a:p>
          <a:p>
            <a:pPr lvl="1"/>
            <a:r>
              <a:rPr lang="en-US" altLang="en-US" i="1" dirty="0"/>
              <a:t>Left</a:t>
            </a:r>
          </a:p>
          <a:p>
            <a:pPr lvl="1"/>
            <a:r>
              <a:rPr lang="en-US" altLang="en-US" i="1" dirty="0"/>
              <a:t>Right</a:t>
            </a:r>
          </a:p>
          <a:p>
            <a:pPr lvl="1"/>
            <a:r>
              <a:rPr lang="en-US" altLang="en-US" i="1" dirty="0"/>
              <a:t>Parent</a:t>
            </a:r>
          </a:p>
          <a:p>
            <a:endParaRPr lang="en-US" dirty="0"/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4B5ACFD5-68C1-4E85-9559-BBA13B63B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649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>
                <a:solidFill>
                  <a:srgbClr val="700000"/>
                </a:solidFill>
              </a:rPr>
              <a:t>3</a:t>
            </a: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085B60CE-7B2E-4C93-BE9F-4ED919542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792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2</a:t>
            </a:r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0A6DF7FD-99F9-407B-BAB6-8F1C67327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792980"/>
            <a:ext cx="4572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/>
              <a:t>4</a:t>
            </a: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EFDADDEE-3283-4D4E-A9E8-C9C505A58F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4800" y="418338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634FA4A9-15D3-4034-A501-498C64A3533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410718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752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USU@WQEIJCNFUVWXY5M7" val="3343"/>
  <p:tag name="FIRSTYUSU@YOW8PJOFUVWXY5L9" val="3347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20182</TotalTime>
  <Words>3626</Words>
  <Application>Microsoft Office PowerPoint</Application>
  <PresentationFormat>Widescreen</PresentationFormat>
  <Paragraphs>847</Paragraphs>
  <Slides>64</Slides>
  <Notes>11</Notes>
  <HiddenSlides>4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77" baseType="lpstr">
      <vt:lpstr>Cambria Math</vt:lpstr>
      <vt:lpstr>Bookman Old Style</vt:lpstr>
      <vt:lpstr>Arial</vt:lpstr>
      <vt:lpstr>Times</vt:lpstr>
      <vt:lpstr>Wingdings</vt:lpstr>
      <vt:lpstr>Gill Sans MT</vt:lpstr>
      <vt:lpstr>Abadi</vt:lpstr>
      <vt:lpstr>Calibri Light</vt:lpstr>
      <vt:lpstr>Wingdings 3</vt:lpstr>
      <vt:lpstr>Calibri</vt:lpstr>
      <vt:lpstr>Origin</vt:lpstr>
      <vt:lpstr>1_Custom Design</vt:lpstr>
      <vt:lpstr>Custom Design</vt:lpstr>
      <vt:lpstr>DSC40B: Theoretical Foundations of Data Science II </vt:lpstr>
      <vt:lpstr>(Dynamic) Set operations</vt:lpstr>
      <vt:lpstr>(Dynamic) Set operations</vt:lpstr>
      <vt:lpstr>(Dynamic) Set operations</vt:lpstr>
      <vt:lpstr>(Dynamic) Set operations</vt:lpstr>
      <vt:lpstr>(Dynamic) Set operations</vt:lpstr>
      <vt:lpstr>Today</vt:lpstr>
      <vt:lpstr>Part A: What is binary search tree? </vt:lpstr>
      <vt:lpstr>First: Binary tree  </vt:lpstr>
      <vt:lpstr>Example</vt:lpstr>
      <vt:lpstr>Create a single node tree in Python</vt:lpstr>
      <vt:lpstr>Binary tree </vt:lpstr>
      <vt:lpstr>Binary search tree (BST) </vt:lpstr>
      <vt:lpstr>Example</vt:lpstr>
      <vt:lpstr>Example</vt:lpstr>
      <vt:lpstr>Properties</vt:lpstr>
      <vt:lpstr>Properties</vt:lpstr>
      <vt:lpstr>Properties</vt:lpstr>
      <vt:lpstr>Properties</vt:lpstr>
      <vt:lpstr>Properties</vt:lpstr>
      <vt:lpstr>Part B: Operations in BST </vt:lpstr>
      <vt:lpstr>Search operation</vt:lpstr>
      <vt:lpstr>Search operation</vt:lpstr>
      <vt:lpstr>Tree-search algorithm, recursive version</vt:lpstr>
      <vt:lpstr>Tree-search algorithm, recursive version</vt:lpstr>
      <vt:lpstr>Tree-search algorithm, recursive version</vt:lpstr>
      <vt:lpstr>Tree-search: Pseudo-code of the iterative version</vt:lpstr>
      <vt:lpstr>Minimum / Maximum</vt:lpstr>
      <vt:lpstr>Minimum / Maximum</vt:lpstr>
      <vt:lpstr>Minimum / Maximum</vt:lpstr>
      <vt:lpstr>Minimum / Maximum</vt:lpstr>
      <vt:lpstr>Tree-insert </vt:lpstr>
      <vt:lpstr>Examples</vt:lpstr>
      <vt:lpstr>Examples</vt:lpstr>
      <vt:lpstr>Pseudo-code of Tree-insert </vt:lpstr>
      <vt:lpstr>Tree-insert </vt:lpstr>
      <vt:lpstr>Tree-insert </vt:lpstr>
      <vt:lpstr>Tree Insert Python Code</vt:lpstr>
      <vt:lpstr>Summary: BST is good for both static and dynamic operations</vt:lpstr>
      <vt:lpstr>Summary: BST is good for both static and dynamic operations</vt:lpstr>
      <vt:lpstr>Part C: Balanced binary search tree</vt:lpstr>
      <vt:lpstr>Good tree </vt:lpstr>
      <vt:lpstr>Bad Tree</vt:lpstr>
      <vt:lpstr>Balanced binary search tree</vt:lpstr>
      <vt:lpstr>Rotation operation</vt:lpstr>
      <vt:lpstr>With balanced BST </vt:lpstr>
      <vt:lpstr>Part D:  Select queries augmenting data structure </vt:lpstr>
      <vt:lpstr>PowerPoint Presentation</vt:lpstr>
      <vt:lpstr>PowerPoint Presentation</vt:lpstr>
      <vt:lpstr>PowerPoint Presentation</vt:lpstr>
      <vt:lpstr>BST</vt:lpstr>
      <vt:lpstr>PowerPoint Presentation</vt:lpstr>
      <vt:lpstr>In particular, </vt:lpstr>
      <vt:lpstr>How do we augment a BST T? </vt:lpstr>
      <vt:lpstr>An example </vt:lpstr>
      <vt:lpstr>How do we augment a BST T? </vt:lpstr>
      <vt:lpstr>How to set up size information ? </vt:lpstr>
      <vt:lpstr>How to setup size information? </vt:lpstr>
      <vt:lpstr>How to setup size information? </vt:lpstr>
      <vt:lpstr>How to perform select with aug-BST? </vt:lpstr>
      <vt:lpstr>PowerPoint Presentation</vt:lpstr>
      <vt:lpstr>Are we done? </vt:lpstr>
      <vt:lpstr>Summary 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wang, yusu</dc:creator>
  <cp:lastModifiedBy>Wang, Yusu</cp:lastModifiedBy>
  <cp:revision>1312</cp:revision>
  <dcterms:created xsi:type="dcterms:W3CDTF">2006-08-16T00:00:00Z</dcterms:created>
  <dcterms:modified xsi:type="dcterms:W3CDTF">2026-01-16T17:08:21Z</dcterms:modified>
</cp:coreProperties>
</file>