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9"/>
  </p:notesMasterIdLst>
  <p:sldIdLst>
    <p:sldId id="256" r:id="rId4"/>
    <p:sldId id="779" r:id="rId5"/>
    <p:sldId id="915" r:id="rId6"/>
    <p:sldId id="916" r:id="rId7"/>
    <p:sldId id="866" r:id="rId8"/>
    <p:sldId id="840" r:id="rId9"/>
    <p:sldId id="785" r:id="rId10"/>
    <p:sldId id="812" r:id="rId11"/>
    <p:sldId id="819" r:id="rId12"/>
    <p:sldId id="901" r:id="rId13"/>
    <p:sldId id="813" r:id="rId14"/>
    <p:sldId id="902" r:id="rId15"/>
    <p:sldId id="820" r:id="rId16"/>
    <p:sldId id="815" r:id="rId17"/>
    <p:sldId id="911" r:id="rId18"/>
    <p:sldId id="816" r:id="rId19"/>
    <p:sldId id="904" r:id="rId20"/>
    <p:sldId id="905" r:id="rId21"/>
    <p:sldId id="811" r:id="rId22"/>
    <p:sldId id="821" r:id="rId23"/>
    <p:sldId id="822" r:id="rId24"/>
    <p:sldId id="823" r:id="rId25"/>
    <p:sldId id="912" r:id="rId26"/>
    <p:sldId id="824" r:id="rId27"/>
    <p:sldId id="818" r:id="rId28"/>
    <p:sldId id="825" r:id="rId29"/>
    <p:sldId id="827" r:id="rId30"/>
    <p:sldId id="828" r:id="rId31"/>
    <p:sldId id="829" r:id="rId32"/>
    <p:sldId id="830" r:id="rId33"/>
    <p:sldId id="906" r:id="rId34"/>
    <p:sldId id="831" r:id="rId35"/>
    <p:sldId id="907" r:id="rId36"/>
    <p:sldId id="832" r:id="rId37"/>
    <p:sldId id="899" r:id="rId38"/>
    <p:sldId id="913" r:id="rId39"/>
    <p:sldId id="896" r:id="rId40"/>
    <p:sldId id="833" r:id="rId41"/>
    <p:sldId id="835" r:id="rId42"/>
    <p:sldId id="836" r:id="rId43"/>
    <p:sldId id="900" r:id="rId44"/>
    <p:sldId id="834" r:id="rId45"/>
    <p:sldId id="888" r:id="rId46"/>
    <p:sldId id="889" r:id="rId47"/>
    <p:sldId id="890" r:id="rId48"/>
    <p:sldId id="908" r:id="rId49"/>
    <p:sldId id="909" r:id="rId50"/>
    <p:sldId id="891" r:id="rId51"/>
    <p:sldId id="910" r:id="rId52"/>
    <p:sldId id="893" r:id="rId53"/>
    <p:sldId id="914" r:id="rId54"/>
    <p:sldId id="894" r:id="rId55"/>
    <p:sldId id="895" r:id="rId56"/>
    <p:sldId id="892" r:id="rId57"/>
    <p:sldId id="826" r:id="rId58"/>
  </p:sldIdLst>
  <p:sldSz cx="12192000" cy="6858000"/>
  <p:notesSz cx="6858000" cy="9144000"/>
  <p:embeddedFontLst>
    <p:embeddedFont>
      <p:font typeface="Arial Nova Cond" panose="020B0506020202020204" pitchFamily="34" charset="0"/>
      <p:regular r:id="rId60"/>
      <p:bold r:id="rId61"/>
      <p:italic r:id="rId62"/>
      <p:boldItalic r:id="rId63"/>
    </p:embeddedFont>
    <p:embeddedFont>
      <p:font typeface="Bookman Old Style" panose="02050604050505020204" pitchFamily="18" charset="0"/>
      <p:regular r:id="rId64"/>
      <p:bold r:id="rId65"/>
      <p:italic r:id="rId66"/>
      <p:boldItalic r:id="rId67"/>
    </p:embeddedFont>
    <p:embeddedFont>
      <p:font typeface="Cambria Math" panose="02040503050406030204" pitchFamily="18" charset="0"/>
      <p:regular r:id="rId68"/>
    </p:embeddedFont>
    <p:embeddedFont>
      <p:font typeface="Gill Sans MT" panose="020B0502020104020203" pitchFamily="34" charset="0"/>
      <p:regular r:id="rId69"/>
      <p:bold r:id="rId70"/>
      <p:italic r:id="rId71"/>
      <p:boldItalic r:id="rId72"/>
    </p:embeddedFont>
    <p:embeddedFont>
      <p:font typeface="Segoe UI Semibold" panose="020B0702040204020203" pitchFamily="34" charset="0"/>
      <p:bold r:id="rId73"/>
      <p:boldItalic r:id="rId74"/>
    </p:embeddedFont>
    <p:embeddedFont>
      <p:font typeface="Wingdings 3" panose="05040102010807070707" pitchFamily="18" charset="2"/>
      <p:regular r:id="rId75"/>
    </p:embeddedFont>
  </p:embeddedFontLst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C4A82-A56E-4606-B960-1FED5967402F}" v="3" dt="2026-03-02T17:44:58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92" autoAdjust="0"/>
  </p:normalViewPr>
  <p:slideViewPr>
    <p:cSldViewPr>
      <p:cViewPr varScale="1">
        <p:scale>
          <a:sx n="110" d="100"/>
          <a:sy n="110" d="100"/>
        </p:scale>
        <p:origin x="2621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2.fntdata"/><Relationship Id="rId82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A95B54E5-DF1E-4549-8113-B0FC840C1FFD}"/>
    <pc:docChg chg="custSel addSld modSld sldOrd">
      <pc:chgData name="Wang, Yusu" userId="b343068f-0ddf-496a-9d1e-e24643034ee1" providerId="ADAL" clId="{A95B54E5-DF1E-4549-8113-B0FC840C1FFD}" dt="2026-03-02T17:45:04.441" v="794" actId="478"/>
      <pc:docMkLst>
        <pc:docMk/>
      </pc:docMkLst>
      <pc:sldChg chg="ord">
        <pc:chgData name="Wang, Yusu" userId="b343068f-0ddf-496a-9d1e-e24643034ee1" providerId="ADAL" clId="{A95B54E5-DF1E-4549-8113-B0FC840C1FFD}" dt="2026-03-02T17:33:57.041" v="18"/>
        <pc:sldMkLst>
          <pc:docMk/>
          <pc:sldMk cId="2750505869" sldId="779"/>
        </pc:sldMkLst>
      </pc:sldChg>
      <pc:sldChg chg="delSp modSp mod delAnim modAnim">
        <pc:chgData name="Wang, Yusu" userId="b343068f-0ddf-496a-9d1e-e24643034ee1" providerId="ADAL" clId="{A95B54E5-DF1E-4549-8113-B0FC840C1FFD}" dt="2026-02-27T18:07:41.639" v="3" actId="478"/>
        <pc:sldMkLst>
          <pc:docMk/>
          <pc:sldMk cId="2401366680" sldId="815"/>
        </pc:sldMkLst>
        <pc:spChg chg="mod">
          <ac:chgData name="Wang, Yusu" userId="b343068f-0ddf-496a-9d1e-e24643034ee1" providerId="ADAL" clId="{A95B54E5-DF1E-4549-8113-B0FC840C1FFD}" dt="2026-02-27T18:07:36.328" v="1" actId="20577"/>
          <ac:spMkLst>
            <pc:docMk/>
            <pc:sldMk cId="2401366680" sldId="815"/>
            <ac:spMk id="3" creationId="{7A339A9B-13BF-444A-A85E-74A779CB4C43}"/>
          </ac:spMkLst>
        </pc:spChg>
      </pc:sldChg>
      <pc:sldChg chg="delSp mod delAnim">
        <pc:chgData name="Wang, Yusu" userId="b343068f-0ddf-496a-9d1e-e24643034ee1" providerId="ADAL" clId="{A95B54E5-DF1E-4549-8113-B0FC840C1FFD}" dt="2026-02-27T18:08:58.629" v="8" actId="478"/>
        <pc:sldMkLst>
          <pc:docMk/>
          <pc:sldMk cId="1099014487" sldId="823"/>
        </pc:sldMkLst>
      </pc:sldChg>
      <pc:sldChg chg="delSp add mod delAnim">
        <pc:chgData name="Wang, Yusu" userId="b343068f-0ddf-496a-9d1e-e24643034ee1" providerId="ADAL" clId="{A95B54E5-DF1E-4549-8113-B0FC840C1FFD}" dt="2026-03-02T17:45:04.441" v="794" actId="478"/>
        <pc:sldMkLst>
          <pc:docMk/>
          <pc:sldMk cId="2693869672" sldId="840"/>
        </pc:sldMkLst>
        <pc:spChg chg="del">
          <ac:chgData name="Wang, Yusu" userId="b343068f-0ddf-496a-9d1e-e24643034ee1" providerId="ADAL" clId="{A95B54E5-DF1E-4549-8113-B0FC840C1FFD}" dt="2026-03-02T17:45:04.441" v="794" actId="478"/>
          <ac:spMkLst>
            <pc:docMk/>
            <pc:sldMk cId="2693869672" sldId="840"/>
            <ac:spMk id="6" creationId="{16D5FFC1-516D-4F21-8333-A0E528D83972}"/>
          </ac:spMkLst>
        </pc:spChg>
      </pc:sldChg>
      <pc:sldChg chg="add">
        <pc:chgData name="Wang, Yusu" userId="b343068f-0ddf-496a-9d1e-e24643034ee1" providerId="ADAL" clId="{A95B54E5-DF1E-4549-8113-B0FC840C1FFD}" dt="2026-03-02T17:44:58.434" v="793"/>
        <pc:sldMkLst>
          <pc:docMk/>
          <pc:sldMk cId="4191147935" sldId="866"/>
        </pc:sldMkLst>
      </pc:sldChg>
      <pc:sldChg chg="delSp mod delAnim">
        <pc:chgData name="Wang, Yusu" userId="b343068f-0ddf-496a-9d1e-e24643034ee1" providerId="ADAL" clId="{A95B54E5-DF1E-4549-8113-B0FC840C1FFD}" dt="2026-02-27T18:11:32.198" v="15" actId="478"/>
        <pc:sldMkLst>
          <pc:docMk/>
          <pc:sldMk cId="3114675337" sldId="893"/>
        </pc:sldMkLst>
      </pc:sldChg>
      <pc:sldChg chg="modSp modAnim">
        <pc:chgData name="Wang, Yusu" userId="b343068f-0ddf-496a-9d1e-e24643034ee1" providerId="ADAL" clId="{A95B54E5-DF1E-4549-8113-B0FC840C1FFD}" dt="2026-02-27T18:10:40.968" v="13" actId="20577"/>
        <pc:sldMkLst>
          <pc:docMk/>
          <pc:sldMk cId="11293348" sldId="899"/>
        </pc:sldMkLst>
        <pc:spChg chg="mod">
          <ac:chgData name="Wang, Yusu" userId="b343068f-0ddf-496a-9d1e-e24643034ee1" providerId="ADAL" clId="{A95B54E5-DF1E-4549-8113-B0FC840C1FFD}" dt="2026-02-27T18:10:40.968" v="13" actId="20577"/>
          <ac:spMkLst>
            <pc:docMk/>
            <pc:sldMk cId="11293348" sldId="899"/>
            <ac:spMk id="3" creationId="{9B97946F-9314-4BCE-A937-8BB99D5E5D1B}"/>
          </ac:spMkLst>
        </pc:spChg>
      </pc:sldChg>
      <pc:sldChg chg="add modAnim">
        <pc:chgData name="Wang, Yusu" userId="b343068f-0ddf-496a-9d1e-e24643034ee1" providerId="ADAL" clId="{A95B54E5-DF1E-4549-8113-B0FC840C1FFD}" dt="2026-02-27T18:07:52.039" v="6"/>
        <pc:sldMkLst>
          <pc:docMk/>
          <pc:sldMk cId="3639295017" sldId="911"/>
        </pc:sldMkLst>
      </pc:sldChg>
      <pc:sldChg chg="add modAnim">
        <pc:chgData name="Wang, Yusu" userId="b343068f-0ddf-496a-9d1e-e24643034ee1" providerId="ADAL" clId="{A95B54E5-DF1E-4549-8113-B0FC840C1FFD}" dt="2026-02-27T18:09:07.200" v="10"/>
        <pc:sldMkLst>
          <pc:docMk/>
          <pc:sldMk cId="982889596" sldId="912"/>
        </pc:sldMkLst>
      </pc:sldChg>
      <pc:sldChg chg="add modAnim">
        <pc:chgData name="Wang, Yusu" userId="b343068f-0ddf-496a-9d1e-e24643034ee1" providerId="ADAL" clId="{A95B54E5-DF1E-4549-8113-B0FC840C1FFD}" dt="2026-02-27T18:10:37.121" v="12"/>
        <pc:sldMkLst>
          <pc:docMk/>
          <pc:sldMk cId="3237107132" sldId="913"/>
        </pc:sldMkLst>
      </pc:sldChg>
      <pc:sldChg chg="add modAnim">
        <pc:chgData name="Wang, Yusu" userId="b343068f-0ddf-496a-9d1e-e24643034ee1" providerId="ADAL" clId="{A95B54E5-DF1E-4549-8113-B0FC840C1FFD}" dt="2026-02-27T18:11:36.521" v="16"/>
        <pc:sldMkLst>
          <pc:docMk/>
          <pc:sldMk cId="402945356" sldId="914"/>
        </pc:sldMkLst>
      </pc:sldChg>
      <pc:sldChg chg="modSp new mod">
        <pc:chgData name="Wang, Yusu" userId="b343068f-0ddf-496a-9d1e-e24643034ee1" providerId="ADAL" clId="{A95B54E5-DF1E-4549-8113-B0FC840C1FFD}" dt="2026-03-02T17:42:24.132" v="787" actId="20577"/>
        <pc:sldMkLst>
          <pc:docMk/>
          <pc:sldMk cId="1717038909" sldId="915"/>
        </pc:sldMkLst>
        <pc:spChg chg="mod">
          <ac:chgData name="Wang, Yusu" userId="b343068f-0ddf-496a-9d1e-e24643034ee1" providerId="ADAL" clId="{A95B54E5-DF1E-4549-8113-B0FC840C1FFD}" dt="2026-03-02T17:39:08.059" v="45" actId="20577"/>
          <ac:spMkLst>
            <pc:docMk/>
            <pc:sldMk cId="1717038909" sldId="915"/>
            <ac:spMk id="2" creationId="{CE03B10F-1BFA-35BA-AC90-E3279B3C2E3E}"/>
          </ac:spMkLst>
        </pc:spChg>
        <pc:spChg chg="mod">
          <ac:chgData name="Wang, Yusu" userId="b343068f-0ddf-496a-9d1e-e24643034ee1" providerId="ADAL" clId="{A95B54E5-DF1E-4549-8113-B0FC840C1FFD}" dt="2026-03-02T17:42:24.132" v="787" actId="20577"/>
          <ac:spMkLst>
            <pc:docMk/>
            <pc:sldMk cId="1717038909" sldId="915"/>
            <ac:spMk id="3" creationId="{2F7853B0-0188-3B03-58C3-164A39EFE0F8}"/>
          </ac:spMkLst>
        </pc:spChg>
      </pc:sldChg>
      <pc:sldChg chg="delSp add mod delAnim">
        <pc:chgData name="Wang, Yusu" userId="b343068f-0ddf-496a-9d1e-e24643034ee1" providerId="ADAL" clId="{A95B54E5-DF1E-4549-8113-B0FC840C1FFD}" dt="2026-03-02T17:43:26.856" v="791" actId="478"/>
        <pc:sldMkLst>
          <pc:docMk/>
          <pc:sldMk cId="3521073824" sldId="916"/>
        </pc:sldMkLst>
        <pc:spChg chg="del">
          <ac:chgData name="Wang, Yusu" userId="b343068f-0ddf-496a-9d1e-e24643034ee1" providerId="ADAL" clId="{A95B54E5-DF1E-4549-8113-B0FC840C1FFD}" dt="2026-03-02T17:43:21.031" v="789" actId="478"/>
          <ac:spMkLst>
            <pc:docMk/>
            <pc:sldMk cId="3521073824" sldId="916"/>
            <ac:spMk id="6" creationId="{A4FDBFFC-953C-4951-BD26-717B715936AC}"/>
          </ac:spMkLst>
        </pc:spChg>
        <pc:spChg chg="del">
          <ac:chgData name="Wang, Yusu" userId="b343068f-0ddf-496a-9d1e-e24643034ee1" providerId="ADAL" clId="{A95B54E5-DF1E-4549-8113-B0FC840C1FFD}" dt="2026-03-02T17:43:23.227" v="790" actId="478"/>
          <ac:spMkLst>
            <pc:docMk/>
            <pc:sldMk cId="3521073824" sldId="916"/>
            <ac:spMk id="7" creationId="{AAFDAD6B-BFCA-441F-81D1-A347C413E87C}"/>
          </ac:spMkLst>
        </pc:spChg>
        <pc:spChg chg="del">
          <ac:chgData name="Wang, Yusu" userId="b343068f-0ddf-496a-9d1e-e24643034ee1" providerId="ADAL" clId="{A95B54E5-DF1E-4549-8113-B0FC840C1FFD}" dt="2026-03-02T17:43:26.856" v="791" actId="478"/>
          <ac:spMkLst>
            <pc:docMk/>
            <pc:sldMk cId="3521073824" sldId="916"/>
            <ac:spMk id="8" creationId="{F3B87B41-A039-46CB-A230-CB172758F9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16:   </a:t>
            </a:r>
            <a:r>
              <a:rPr lang="en-US" sz="2800" i="1" dirty="0"/>
              <a:t>Minimum Spanning Tree, properties, and general greedy algorithms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A137-946A-38EC-A8E6-B30CA854D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212D-5503-C7F9-40ED-E6DA802F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CDF7-9E9D-38E4-56F9-A6D7F537D8C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520658"/>
              </a:xfrm>
            </p:spPr>
            <p:txBody>
              <a:bodyPr/>
              <a:lstStyle/>
              <a:p>
                <a:r>
                  <a:rPr lang="en-US" dirty="0"/>
                  <a:t>Alternative definition: </a:t>
                </a:r>
              </a:p>
              <a:p>
                <a:pPr lvl="1"/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tree</a:t>
                </a:r>
                <a:r>
                  <a:rPr lang="en-US" dirty="0"/>
                  <a:t> if and only if that (</a:t>
                </a:r>
                <a:r>
                  <a:rPr lang="en-US" dirty="0" err="1"/>
                  <a:t>i</a:t>
                </a:r>
                <a:r>
                  <a:rPr lang="en-US" dirty="0"/>
                  <a:t>) it is connected; and (ii)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59CDF7-9E9D-38E4-56F9-A6D7F537D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520658"/>
              </a:xfrm>
              <a:blipFill>
                <a:blip r:embed="rId2"/>
                <a:stretch>
                  <a:fillRect l="-500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A664C26-A8AA-3978-FFDE-C0E5DAC012D2}"/>
              </a:ext>
            </a:extLst>
          </p:cNvPr>
          <p:cNvGrpSpPr/>
          <p:nvPr/>
        </p:nvGrpSpPr>
        <p:grpSpPr>
          <a:xfrm>
            <a:off x="1871249" y="3048001"/>
            <a:ext cx="2014554" cy="2119601"/>
            <a:chOff x="347249" y="3287970"/>
            <a:chExt cx="2014554" cy="2119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9B836A-E672-DBBC-ED95-1EA70389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49" y="3878316"/>
              <a:ext cx="2014554" cy="1529255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F27963-95A2-3929-A07C-D8A2716147A8}"/>
                </a:ext>
              </a:extLst>
            </p:cNvPr>
            <p:cNvSpPr txBox="1"/>
            <p:nvPr/>
          </p:nvSpPr>
          <p:spPr>
            <a:xfrm>
              <a:off x="554426" y="328797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A tree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F0DD71-0EC8-AAF0-9DC6-D8AE47B2A7A0}"/>
              </a:ext>
            </a:extLst>
          </p:cNvPr>
          <p:cNvGrpSpPr/>
          <p:nvPr/>
        </p:nvGrpSpPr>
        <p:grpSpPr>
          <a:xfrm>
            <a:off x="4191001" y="3090846"/>
            <a:ext cx="1905000" cy="2068158"/>
            <a:chOff x="2667001" y="3330816"/>
            <a:chExt cx="1905000" cy="20681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55B301-379D-A193-1F1D-E9888A74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1" y="3878316"/>
              <a:ext cx="1905000" cy="1520658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BD42F8-CDAD-E8C1-9B69-1C9BF556A5DE}"/>
                </a:ext>
              </a:extLst>
            </p:cNvPr>
            <p:cNvSpPr txBox="1"/>
            <p:nvPr/>
          </p:nvSpPr>
          <p:spPr>
            <a:xfrm>
              <a:off x="2667001" y="333081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A tree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28618-8BBD-7B50-BD65-76FC719A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59" y="3638347"/>
            <a:ext cx="1856549" cy="15292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729ED-D857-C231-270C-D053316B2DCA}"/>
              </a:ext>
            </a:extLst>
          </p:cNvPr>
          <p:cNvSpPr txBox="1"/>
          <p:nvPr/>
        </p:nvSpPr>
        <p:spPr>
          <a:xfrm>
            <a:off x="6400800" y="30908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0000"/>
                </a:solidFill>
              </a:rPr>
              <a:t>NOT a tree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E67CFB-8944-C96D-349A-F478A57E8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481" y="3638346"/>
            <a:ext cx="1920064" cy="15292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D93831-973B-FF7F-51AB-DCE4F6CC789D}"/>
              </a:ext>
            </a:extLst>
          </p:cNvPr>
          <p:cNvSpPr txBox="1"/>
          <p:nvPr/>
        </p:nvSpPr>
        <p:spPr>
          <a:xfrm>
            <a:off x="8513374" y="30908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0000"/>
                </a:solidFill>
              </a:rPr>
              <a:t>NOT a tree</a:t>
            </a:r>
          </a:p>
        </p:txBody>
      </p:sp>
    </p:spTree>
    <p:extLst>
      <p:ext uri="{BB962C8B-B14F-4D97-AF65-F5344CB8AC3E}">
        <p14:creationId xmlns:p14="http://schemas.microsoft.com/office/powerpoint/2010/main" val="25998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997A-361C-4379-AB24-CBF7AF1B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08A8-AC78-40A6-84BC-94649C9F31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0581"/>
            <a:ext cx="8229600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54A900-FA4B-4CE1-93FF-91F8027EC8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1219200"/>
                <a:ext cx="10972799" cy="266416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cs typeface="Arial" panose="020B0604020202020204" pitchFamily="34" charset="0"/>
                  </a:rPr>
                  <a:t>Key properties: 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/>
                  <a:t> is a tree, </a:t>
                </a:r>
              </a:p>
              <a:p>
                <a:pPr lvl="1"/>
                <a:r>
                  <a:rPr lang="en-US" sz="2000" dirty="0"/>
                  <a:t>there is a unique path between any two nodes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adding any other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will create a unique cycle  containing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i.e.,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contains a cycle for any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removing an edge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will disconnect it</a:t>
                </a:r>
              </a:p>
              <a:p>
                <a:r>
                  <a:rPr lang="en-US" sz="2300" dirty="0"/>
                  <a:t>Out of all connected graphs on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300" dirty="0"/>
                  <a:t> nodes, a tree has least number (i.e.,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300" dirty="0"/>
                  <a:t>) of edges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54A900-FA4B-4CE1-93FF-91F8027EC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219200"/>
                <a:ext cx="10972799" cy="2664161"/>
              </a:xfrm>
              <a:prstGeom prst="rect">
                <a:avLst/>
              </a:prstGeom>
              <a:blipFill>
                <a:blip r:embed="rId2"/>
                <a:stretch>
                  <a:fillRect l="-333" t="-159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4003CCC-B721-478C-8345-2E52032331FE}"/>
              </a:ext>
            </a:extLst>
          </p:cNvPr>
          <p:cNvGrpSpPr/>
          <p:nvPr/>
        </p:nvGrpSpPr>
        <p:grpSpPr>
          <a:xfrm>
            <a:off x="2279512" y="4191000"/>
            <a:ext cx="3206889" cy="2133600"/>
            <a:chOff x="755511" y="4267200"/>
            <a:chExt cx="3206889" cy="21336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7DC7AF-7B30-4815-8F66-0C60C30EDE1F}"/>
                </a:ext>
              </a:extLst>
            </p:cNvPr>
            <p:cNvGrpSpPr/>
            <p:nvPr/>
          </p:nvGrpSpPr>
          <p:grpSpPr>
            <a:xfrm>
              <a:off x="1143000" y="4314496"/>
              <a:ext cx="2764221" cy="2039007"/>
              <a:chOff x="2837793" y="4267200"/>
              <a:chExt cx="2764221" cy="203900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90CD826-51A9-4DD9-A0E2-0E009465A110}"/>
                  </a:ext>
                </a:extLst>
              </p:cNvPr>
              <p:cNvSpPr/>
              <p:nvPr/>
            </p:nvSpPr>
            <p:spPr>
              <a:xfrm>
                <a:off x="3216166" y="5822731"/>
                <a:ext cx="73572" cy="483476"/>
              </a:xfrm>
              <a:custGeom>
                <a:avLst/>
                <a:gdLst>
                  <a:gd name="connsiteX0" fmla="*/ 0 w 73572"/>
                  <a:gd name="connsiteY0" fmla="*/ 0 h 483476"/>
                  <a:gd name="connsiteX1" fmla="*/ 73572 w 73572"/>
                  <a:gd name="connsiteY1" fmla="*/ 472966 h 483476"/>
                  <a:gd name="connsiteX2" fmla="*/ 73572 w 73572"/>
                  <a:gd name="connsiteY2" fmla="*/ 472966 h 483476"/>
                  <a:gd name="connsiteX3" fmla="*/ 63062 w 73572"/>
                  <a:gd name="connsiteY3" fmla="*/ 483476 h 48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72" h="483476">
                    <a:moveTo>
                      <a:pt x="0" y="0"/>
                    </a:moveTo>
                    <a:lnTo>
                      <a:pt x="73572" y="472966"/>
                    </a:lnTo>
                    <a:lnTo>
                      <a:pt x="73572" y="472966"/>
                    </a:lnTo>
                    <a:lnTo>
                      <a:pt x="63062" y="48347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9187D93-CFDC-47D7-B829-30A4CE18CA30}"/>
                  </a:ext>
                </a:extLst>
              </p:cNvPr>
              <p:cNvSpPr/>
              <p:nvPr/>
            </p:nvSpPr>
            <p:spPr>
              <a:xfrm>
                <a:off x="3195145" y="5843752"/>
                <a:ext cx="483476" cy="294289"/>
              </a:xfrm>
              <a:custGeom>
                <a:avLst/>
                <a:gdLst>
                  <a:gd name="connsiteX0" fmla="*/ 0 w 483476"/>
                  <a:gd name="connsiteY0" fmla="*/ 0 h 294289"/>
                  <a:gd name="connsiteX1" fmla="*/ 483476 w 483476"/>
                  <a:gd name="connsiteY1" fmla="*/ 294289 h 29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476" h="294289">
                    <a:moveTo>
                      <a:pt x="0" y="0"/>
                    </a:moveTo>
                    <a:lnTo>
                      <a:pt x="483476" y="29428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2CF8F3B-2D7A-437D-B8EA-F24C12678518}"/>
                  </a:ext>
                </a:extLst>
              </p:cNvPr>
              <p:cNvSpPr/>
              <p:nvPr/>
            </p:nvSpPr>
            <p:spPr>
              <a:xfrm>
                <a:off x="3594538" y="5297214"/>
                <a:ext cx="241738" cy="346841"/>
              </a:xfrm>
              <a:custGeom>
                <a:avLst/>
                <a:gdLst>
                  <a:gd name="connsiteX0" fmla="*/ 0 w 241738"/>
                  <a:gd name="connsiteY0" fmla="*/ 0 h 346841"/>
                  <a:gd name="connsiteX1" fmla="*/ 241738 w 241738"/>
                  <a:gd name="connsiteY1" fmla="*/ 346841 h 34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738" h="346841">
                    <a:moveTo>
                      <a:pt x="0" y="0"/>
                    </a:moveTo>
                    <a:lnTo>
                      <a:pt x="241738" y="3468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B03474-F1E8-40B5-9888-4D88144D6861}"/>
                  </a:ext>
                </a:extLst>
              </p:cNvPr>
              <p:cNvSpPr/>
              <p:nvPr/>
            </p:nvSpPr>
            <p:spPr>
              <a:xfrm>
                <a:off x="4162097" y="5076497"/>
                <a:ext cx="515006" cy="1187669"/>
              </a:xfrm>
              <a:custGeom>
                <a:avLst/>
                <a:gdLst>
                  <a:gd name="connsiteX0" fmla="*/ 0 w 515006"/>
                  <a:gd name="connsiteY0" fmla="*/ 0 h 1187669"/>
                  <a:gd name="connsiteX1" fmla="*/ 420413 w 515006"/>
                  <a:gd name="connsiteY1" fmla="*/ 399393 h 1187669"/>
                  <a:gd name="connsiteX2" fmla="*/ 515006 w 515006"/>
                  <a:gd name="connsiteY2" fmla="*/ 851337 h 1187669"/>
                  <a:gd name="connsiteX3" fmla="*/ 63062 w 515006"/>
                  <a:gd name="connsiteY3" fmla="*/ 1187669 h 118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006" h="1187669">
                    <a:moveTo>
                      <a:pt x="0" y="0"/>
                    </a:moveTo>
                    <a:lnTo>
                      <a:pt x="420413" y="399393"/>
                    </a:lnTo>
                    <a:lnTo>
                      <a:pt x="515006" y="851337"/>
                    </a:lnTo>
                    <a:lnTo>
                      <a:pt x="63062" y="118766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7ABAAFD-5972-4859-8B57-B8BD6DF5C7AA}"/>
                  </a:ext>
                </a:extLst>
              </p:cNvPr>
              <p:cNvSpPr/>
              <p:nvPr/>
            </p:nvSpPr>
            <p:spPr>
              <a:xfrm>
                <a:off x="4603531" y="5465379"/>
                <a:ext cx="998483" cy="472966"/>
              </a:xfrm>
              <a:custGeom>
                <a:avLst/>
                <a:gdLst>
                  <a:gd name="connsiteX0" fmla="*/ 0 w 998483"/>
                  <a:gd name="connsiteY0" fmla="*/ 0 h 472966"/>
                  <a:gd name="connsiteX1" fmla="*/ 599090 w 998483"/>
                  <a:gd name="connsiteY1" fmla="*/ 21021 h 472966"/>
                  <a:gd name="connsiteX2" fmla="*/ 998483 w 998483"/>
                  <a:gd name="connsiteY2" fmla="*/ 472966 h 47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483" h="472966">
                    <a:moveTo>
                      <a:pt x="0" y="0"/>
                    </a:moveTo>
                    <a:lnTo>
                      <a:pt x="599090" y="21021"/>
                    </a:lnTo>
                    <a:lnTo>
                      <a:pt x="998483" y="47296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4CA2F2-510A-4196-9927-3EC3F0167DC0}"/>
                  </a:ext>
                </a:extLst>
              </p:cNvPr>
              <p:cNvSpPr/>
              <p:nvPr/>
            </p:nvSpPr>
            <p:spPr>
              <a:xfrm>
                <a:off x="4687615" y="5938345"/>
                <a:ext cx="441434" cy="304800"/>
              </a:xfrm>
              <a:custGeom>
                <a:avLst/>
                <a:gdLst>
                  <a:gd name="connsiteX0" fmla="*/ 0 w 441434"/>
                  <a:gd name="connsiteY0" fmla="*/ 0 h 304800"/>
                  <a:gd name="connsiteX1" fmla="*/ 441434 w 441434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1434" h="304800">
                    <a:moveTo>
                      <a:pt x="0" y="0"/>
                    </a:moveTo>
                    <a:lnTo>
                      <a:pt x="441434" y="30480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A7F887-922E-4554-8FBB-047A1E7C1740}"/>
                  </a:ext>
                </a:extLst>
              </p:cNvPr>
              <p:cNvSpPr/>
              <p:nvPr/>
            </p:nvSpPr>
            <p:spPr>
              <a:xfrm>
                <a:off x="3205655" y="5087007"/>
                <a:ext cx="956442" cy="777765"/>
              </a:xfrm>
              <a:custGeom>
                <a:avLst/>
                <a:gdLst>
                  <a:gd name="connsiteX0" fmla="*/ 956442 w 956442"/>
                  <a:gd name="connsiteY0" fmla="*/ 0 h 777765"/>
                  <a:gd name="connsiteX1" fmla="*/ 409904 w 956442"/>
                  <a:gd name="connsiteY1" fmla="*/ 199696 h 777765"/>
                  <a:gd name="connsiteX2" fmla="*/ 0 w 956442"/>
                  <a:gd name="connsiteY2" fmla="*/ 777765 h 777765"/>
                  <a:gd name="connsiteX3" fmla="*/ 0 w 956442"/>
                  <a:gd name="connsiteY3" fmla="*/ 777765 h 77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42" h="777765">
                    <a:moveTo>
                      <a:pt x="956442" y="0"/>
                    </a:moveTo>
                    <a:lnTo>
                      <a:pt x="409904" y="199696"/>
                    </a:lnTo>
                    <a:lnTo>
                      <a:pt x="0" y="777765"/>
                    </a:lnTo>
                    <a:lnTo>
                      <a:pt x="0" y="77776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70C48A7-BF71-4325-A78E-CB9D736B883B}"/>
                  </a:ext>
                </a:extLst>
              </p:cNvPr>
              <p:cNvSpPr/>
              <p:nvPr/>
            </p:nvSpPr>
            <p:spPr>
              <a:xfrm>
                <a:off x="2837793" y="5854262"/>
                <a:ext cx="388883" cy="315310"/>
              </a:xfrm>
              <a:custGeom>
                <a:avLst/>
                <a:gdLst>
                  <a:gd name="connsiteX0" fmla="*/ 0 w 388883"/>
                  <a:gd name="connsiteY0" fmla="*/ 315310 h 315310"/>
                  <a:gd name="connsiteX1" fmla="*/ 388883 w 388883"/>
                  <a:gd name="connsiteY1" fmla="*/ 0 h 3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883" h="315310">
                    <a:moveTo>
                      <a:pt x="0" y="315310"/>
                    </a:moveTo>
                    <a:lnTo>
                      <a:pt x="388883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8415019-B8D1-44B5-94BE-B7C429391087}"/>
                  </a:ext>
                </a:extLst>
              </p:cNvPr>
              <p:cNvSpPr/>
              <p:nvPr/>
            </p:nvSpPr>
            <p:spPr>
              <a:xfrm>
                <a:off x="3647090" y="4550979"/>
                <a:ext cx="536027" cy="546538"/>
              </a:xfrm>
              <a:custGeom>
                <a:avLst/>
                <a:gdLst>
                  <a:gd name="connsiteX0" fmla="*/ 536027 w 536027"/>
                  <a:gd name="connsiteY0" fmla="*/ 546538 h 546538"/>
                  <a:gd name="connsiteX1" fmla="*/ 378372 w 536027"/>
                  <a:gd name="connsiteY1" fmla="*/ 115614 h 546538"/>
                  <a:gd name="connsiteX2" fmla="*/ 0 w 536027"/>
                  <a:gd name="connsiteY2" fmla="*/ 0 h 54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6027" h="546538">
                    <a:moveTo>
                      <a:pt x="536027" y="546538"/>
                    </a:moveTo>
                    <a:lnTo>
                      <a:pt x="378372" y="115614"/>
                    </a:ln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A87A6F-857E-4099-9D83-CBAD6F0F47B1}"/>
                  </a:ext>
                </a:extLst>
              </p:cNvPr>
              <p:cNvSpPr/>
              <p:nvPr/>
            </p:nvSpPr>
            <p:spPr>
              <a:xfrm>
                <a:off x="4041227" y="4267200"/>
                <a:ext cx="283779" cy="409903"/>
              </a:xfrm>
              <a:custGeom>
                <a:avLst/>
                <a:gdLst>
                  <a:gd name="connsiteX0" fmla="*/ 0 w 283779"/>
                  <a:gd name="connsiteY0" fmla="*/ 409903 h 409903"/>
                  <a:gd name="connsiteX1" fmla="*/ 283779 w 283779"/>
                  <a:gd name="connsiteY1" fmla="*/ 0 h 40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779" h="409903">
                    <a:moveTo>
                      <a:pt x="0" y="409903"/>
                    </a:moveTo>
                    <a:lnTo>
                      <a:pt x="283779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4872911-E97D-49A2-9DD4-6B17AC215856}"/>
                  </a:ext>
                </a:extLst>
              </p:cNvPr>
              <p:cNvSpPr/>
              <p:nvPr/>
            </p:nvSpPr>
            <p:spPr>
              <a:xfrm>
                <a:off x="4025462" y="4582510"/>
                <a:ext cx="620110" cy="94593"/>
              </a:xfrm>
              <a:custGeom>
                <a:avLst/>
                <a:gdLst>
                  <a:gd name="connsiteX0" fmla="*/ 0 w 620110"/>
                  <a:gd name="connsiteY0" fmla="*/ 94593 h 94593"/>
                  <a:gd name="connsiteX1" fmla="*/ 620110 w 620110"/>
                  <a:gd name="connsiteY1" fmla="*/ 0 h 9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0110" h="94593">
                    <a:moveTo>
                      <a:pt x="0" y="94593"/>
                    </a:moveTo>
                    <a:lnTo>
                      <a:pt x="62011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F1586-7630-4512-A814-84101B03D96D}"/>
                    </a:ext>
                  </a:extLst>
                </p:cNvPr>
                <p:cNvSpPr txBox="1"/>
                <p:nvPr/>
              </p:nvSpPr>
              <p:spPr>
                <a:xfrm>
                  <a:off x="755511" y="4470759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F1586-7630-4512-A814-84101B03D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11" y="4470759"/>
                  <a:ext cx="53340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4B3069-F6E9-4595-B349-D00F521BFD5A}"/>
                </a:ext>
              </a:extLst>
            </p:cNvPr>
            <p:cNvSpPr/>
            <p:nvPr/>
          </p:nvSpPr>
          <p:spPr>
            <a:xfrm>
              <a:off x="2286000" y="4654296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E2921AB-0633-4488-BBB9-775758B86117}"/>
                </a:ext>
              </a:extLst>
            </p:cNvPr>
            <p:cNvSpPr/>
            <p:nvPr/>
          </p:nvSpPr>
          <p:spPr>
            <a:xfrm>
              <a:off x="2895600" y="4572000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AB30F8A-44D0-4C17-825F-8D70826E7018}"/>
                </a:ext>
              </a:extLst>
            </p:cNvPr>
            <p:cNvSpPr/>
            <p:nvPr/>
          </p:nvSpPr>
          <p:spPr>
            <a:xfrm>
              <a:off x="2590800" y="4267200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64FBEB-9ED7-4E53-A711-142E9DD9E77D}"/>
                </a:ext>
              </a:extLst>
            </p:cNvPr>
            <p:cNvSpPr/>
            <p:nvPr/>
          </p:nvSpPr>
          <p:spPr>
            <a:xfrm>
              <a:off x="1905000" y="4517136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EDAF1-0A6C-4C6A-B71B-F740A4DBE35D}"/>
                </a:ext>
              </a:extLst>
            </p:cNvPr>
            <p:cNvSpPr/>
            <p:nvPr/>
          </p:nvSpPr>
          <p:spPr>
            <a:xfrm>
              <a:off x="2862072" y="54680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DC5EB1-E14A-49D0-AEFD-2971A188EBB1}"/>
                </a:ext>
              </a:extLst>
            </p:cNvPr>
            <p:cNvSpPr/>
            <p:nvPr/>
          </p:nvSpPr>
          <p:spPr>
            <a:xfrm>
              <a:off x="3497317" y="5504688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09960A-AEA6-4140-8769-E70F4CACF8E0}"/>
                </a:ext>
              </a:extLst>
            </p:cNvPr>
            <p:cNvSpPr/>
            <p:nvPr/>
          </p:nvSpPr>
          <p:spPr>
            <a:xfrm>
              <a:off x="3878317" y="59252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159021-C375-4275-AC11-A49362D55156}"/>
                </a:ext>
              </a:extLst>
            </p:cNvPr>
            <p:cNvSpPr/>
            <p:nvPr/>
          </p:nvSpPr>
          <p:spPr>
            <a:xfrm>
              <a:off x="2926080" y="59252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4110A72-1D20-4F9D-BAB1-143641755E24}"/>
                </a:ext>
              </a:extLst>
            </p:cNvPr>
            <p:cNvSpPr/>
            <p:nvPr/>
          </p:nvSpPr>
          <p:spPr>
            <a:xfrm>
              <a:off x="2514600" y="62300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DF98FC-9D87-4756-A540-8423B59CE662}"/>
                </a:ext>
              </a:extLst>
            </p:cNvPr>
            <p:cNvSpPr/>
            <p:nvPr/>
          </p:nvSpPr>
          <p:spPr>
            <a:xfrm>
              <a:off x="3344917" y="62300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EF01180-B7B7-4381-BE21-F1632E510AEC}"/>
                </a:ext>
              </a:extLst>
            </p:cNvPr>
            <p:cNvSpPr/>
            <p:nvPr/>
          </p:nvSpPr>
          <p:spPr>
            <a:xfrm>
              <a:off x="2450592" y="50870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2880170-B117-4B79-878C-97EA558BBA4B}"/>
                </a:ext>
              </a:extLst>
            </p:cNvPr>
            <p:cNvSpPr/>
            <p:nvPr/>
          </p:nvSpPr>
          <p:spPr>
            <a:xfrm>
              <a:off x="1883664" y="5294376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F9DB2-7DE1-42C1-AC49-19C34D1B12CD}"/>
                </a:ext>
              </a:extLst>
            </p:cNvPr>
            <p:cNvSpPr/>
            <p:nvPr/>
          </p:nvSpPr>
          <p:spPr>
            <a:xfrm>
              <a:off x="2057400" y="56204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37A823-7E9C-4EB1-B253-F251A51C9C3F}"/>
                </a:ext>
              </a:extLst>
            </p:cNvPr>
            <p:cNvSpPr/>
            <p:nvPr/>
          </p:nvSpPr>
          <p:spPr>
            <a:xfrm>
              <a:off x="1490472" y="58490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B40DC-1342-41CC-B79E-99792D83102B}"/>
                </a:ext>
              </a:extLst>
            </p:cNvPr>
            <p:cNvSpPr/>
            <p:nvPr/>
          </p:nvSpPr>
          <p:spPr>
            <a:xfrm>
              <a:off x="1572768" y="63062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8CC14F-1AF4-4137-BD2C-4C7561D6BE41}"/>
                </a:ext>
              </a:extLst>
            </p:cNvPr>
            <p:cNvSpPr/>
            <p:nvPr/>
          </p:nvSpPr>
          <p:spPr>
            <a:xfrm>
              <a:off x="1973317" y="61538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142FE2-0758-4C97-9B51-4E77B0E8FF83}"/>
                </a:ext>
              </a:extLst>
            </p:cNvPr>
            <p:cNvSpPr/>
            <p:nvPr/>
          </p:nvSpPr>
          <p:spPr>
            <a:xfrm>
              <a:off x="1143000" y="6153807"/>
              <a:ext cx="84083" cy="945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95E73E-B8EC-44CC-8576-474A51B6ADF4}"/>
              </a:ext>
            </a:extLst>
          </p:cNvPr>
          <p:cNvGrpSpPr/>
          <p:nvPr/>
        </p:nvGrpSpPr>
        <p:grpSpPr>
          <a:xfrm>
            <a:off x="5783317" y="4245969"/>
            <a:ext cx="4106917" cy="2133600"/>
            <a:chOff x="4259316" y="4495800"/>
            <a:chExt cx="4106917" cy="2133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6BAA3F7-9681-49ED-B1FD-B833AB5B09DE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6461233" y="6429704"/>
              <a:ext cx="581836" cy="7789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C1FE077-E59D-4241-A633-AACD8E393CDF}"/>
                </a:ext>
              </a:extLst>
            </p:cNvPr>
            <p:cNvGrpSpPr/>
            <p:nvPr/>
          </p:nvGrpSpPr>
          <p:grpSpPr>
            <a:xfrm>
              <a:off x="4810951" y="4495800"/>
              <a:ext cx="3555282" cy="2133600"/>
              <a:chOff x="407118" y="4267200"/>
              <a:chExt cx="3555282" cy="21336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E20B776-D289-4DB6-B7D2-2B4B22D10C5C}"/>
                  </a:ext>
                </a:extLst>
              </p:cNvPr>
              <p:cNvGrpSpPr/>
              <p:nvPr/>
            </p:nvGrpSpPr>
            <p:grpSpPr>
              <a:xfrm>
                <a:off x="1143000" y="4314496"/>
                <a:ext cx="2764221" cy="2039007"/>
                <a:chOff x="2837793" y="4267200"/>
                <a:chExt cx="2764221" cy="2039007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A7ED40D-E2DD-4BB7-A017-2733A4FA9DB8}"/>
                    </a:ext>
                  </a:extLst>
                </p:cNvPr>
                <p:cNvSpPr/>
                <p:nvPr/>
              </p:nvSpPr>
              <p:spPr>
                <a:xfrm>
                  <a:off x="3216166" y="5822731"/>
                  <a:ext cx="73572" cy="483476"/>
                </a:xfrm>
                <a:custGeom>
                  <a:avLst/>
                  <a:gdLst>
                    <a:gd name="connsiteX0" fmla="*/ 0 w 73572"/>
                    <a:gd name="connsiteY0" fmla="*/ 0 h 483476"/>
                    <a:gd name="connsiteX1" fmla="*/ 73572 w 73572"/>
                    <a:gd name="connsiteY1" fmla="*/ 472966 h 483476"/>
                    <a:gd name="connsiteX2" fmla="*/ 73572 w 73572"/>
                    <a:gd name="connsiteY2" fmla="*/ 472966 h 483476"/>
                    <a:gd name="connsiteX3" fmla="*/ 63062 w 73572"/>
                    <a:gd name="connsiteY3" fmla="*/ 483476 h 48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572" h="483476">
                      <a:moveTo>
                        <a:pt x="0" y="0"/>
                      </a:moveTo>
                      <a:lnTo>
                        <a:pt x="73572" y="472966"/>
                      </a:lnTo>
                      <a:lnTo>
                        <a:pt x="73572" y="472966"/>
                      </a:lnTo>
                      <a:lnTo>
                        <a:pt x="63062" y="48347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EEB9B67-5750-41CA-9358-05B092A14E7D}"/>
                    </a:ext>
                  </a:extLst>
                </p:cNvPr>
                <p:cNvSpPr/>
                <p:nvPr/>
              </p:nvSpPr>
              <p:spPr>
                <a:xfrm>
                  <a:off x="3195145" y="5843752"/>
                  <a:ext cx="483476" cy="294289"/>
                </a:xfrm>
                <a:custGeom>
                  <a:avLst/>
                  <a:gdLst>
                    <a:gd name="connsiteX0" fmla="*/ 0 w 483476"/>
                    <a:gd name="connsiteY0" fmla="*/ 0 h 294289"/>
                    <a:gd name="connsiteX1" fmla="*/ 483476 w 483476"/>
                    <a:gd name="connsiteY1" fmla="*/ 294289 h 29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3476" h="294289">
                      <a:moveTo>
                        <a:pt x="0" y="0"/>
                      </a:moveTo>
                      <a:lnTo>
                        <a:pt x="483476" y="294289"/>
                      </a:ln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ACB81C1-9344-455A-B604-489C96D82D9F}"/>
                    </a:ext>
                  </a:extLst>
                </p:cNvPr>
                <p:cNvSpPr/>
                <p:nvPr/>
              </p:nvSpPr>
              <p:spPr>
                <a:xfrm>
                  <a:off x="3594538" y="5297214"/>
                  <a:ext cx="241738" cy="346841"/>
                </a:xfrm>
                <a:custGeom>
                  <a:avLst/>
                  <a:gdLst>
                    <a:gd name="connsiteX0" fmla="*/ 0 w 241738"/>
                    <a:gd name="connsiteY0" fmla="*/ 0 h 346841"/>
                    <a:gd name="connsiteX1" fmla="*/ 241738 w 241738"/>
                    <a:gd name="connsiteY1" fmla="*/ 346841 h 346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1738" h="346841">
                      <a:moveTo>
                        <a:pt x="0" y="0"/>
                      </a:moveTo>
                      <a:lnTo>
                        <a:pt x="241738" y="34684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C4A5BBC4-F542-4ED6-8C08-7A203D46E7AD}"/>
                    </a:ext>
                  </a:extLst>
                </p:cNvPr>
                <p:cNvSpPr/>
                <p:nvPr/>
              </p:nvSpPr>
              <p:spPr>
                <a:xfrm>
                  <a:off x="4162097" y="5076497"/>
                  <a:ext cx="515006" cy="1187669"/>
                </a:xfrm>
                <a:custGeom>
                  <a:avLst/>
                  <a:gdLst>
                    <a:gd name="connsiteX0" fmla="*/ 0 w 515006"/>
                    <a:gd name="connsiteY0" fmla="*/ 0 h 1187669"/>
                    <a:gd name="connsiteX1" fmla="*/ 420413 w 515006"/>
                    <a:gd name="connsiteY1" fmla="*/ 399393 h 1187669"/>
                    <a:gd name="connsiteX2" fmla="*/ 515006 w 515006"/>
                    <a:gd name="connsiteY2" fmla="*/ 851337 h 1187669"/>
                    <a:gd name="connsiteX3" fmla="*/ 63062 w 515006"/>
                    <a:gd name="connsiteY3" fmla="*/ 1187669 h 118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5006" h="1187669">
                      <a:moveTo>
                        <a:pt x="0" y="0"/>
                      </a:moveTo>
                      <a:lnTo>
                        <a:pt x="420413" y="399393"/>
                      </a:lnTo>
                      <a:lnTo>
                        <a:pt x="515006" y="851337"/>
                      </a:lnTo>
                      <a:lnTo>
                        <a:pt x="63062" y="1187669"/>
                      </a:ln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ADBEA1A-4103-4BB0-869F-0CA9DBEE5515}"/>
                    </a:ext>
                  </a:extLst>
                </p:cNvPr>
                <p:cNvSpPr/>
                <p:nvPr/>
              </p:nvSpPr>
              <p:spPr>
                <a:xfrm>
                  <a:off x="4603531" y="5465379"/>
                  <a:ext cx="998483" cy="472966"/>
                </a:xfrm>
                <a:custGeom>
                  <a:avLst/>
                  <a:gdLst>
                    <a:gd name="connsiteX0" fmla="*/ 0 w 998483"/>
                    <a:gd name="connsiteY0" fmla="*/ 0 h 472966"/>
                    <a:gd name="connsiteX1" fmla="*/ 599090 w 998483"/>
                    <a:gd name="connsiteY1" fmla="*/ 21021 h 472966"/>
                    <a:gd name="connsiteX2" fmla="*/ 998483 w 998483"/>
                    <a:gd name="connsiteY2" fmla="*/ 472966 h 47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8483" h="472966">
                      <a:moveTo>
                        <a:pt x="0" y="0"/>
                      </a:moveTo>
                      <a:lnTo>
                        <a:pt x="599090" y="21021"/>
                      </a:lnTo>
                      <a:lnTo>
                        <a:pt x="998483" y="47296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E7309E04-B3A0-4635-B60B-DBC0A0EB3F5F}"/>
                    </a:ext>
                  </a:extLst>
                </p:cNvPr>
                <p:cNvSpPr/>
                <p:nvPr/>
              </p:nvSpPr>
              <p:spPr>
                <a:xfrm>
                  <a:off x="4687615" y="5938345"/>
                  <a:ext cx="441434" cy="304800"/>
                </a:xfrm>
                <a:custGeom>
                  <a:avLst/>
                  <a:gdLst>
                    <a:gd name="connsiteX0" fmla="*/ 0 w 441434"/>
                    <a:gd name="connsiteY0" fmla="*/ 0 h 304800"/>
                    <a:gd name="connsiteX1" fmla="*/ 441434 w 441434"/>
                    <a:gd name="connsiteY1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434" h="304800">
                      <a:moveTo>
                        <a:pt x="0" y="0"/>
                      </a:moveTo>
                      <a:lnTo>
                        <a:pt x="441434" y="30480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ACBE3E3-2165-49A2-A495-187783BACD96}"/>
                    </a:ext>
                  </a:extLst>
                </p:cNvPr>
                <p:cNvSpPr/>
                <p:nvPr/>
              </p:nvSpPr>
              <p:spPr>
                <a:xfrm>
                  <a:off x="3205655" y="5087007"/>
                  <a:ext cx="956442" cy="777765"/>
                </a:xfrm>
                <a:custGeom>
                  <a:avLst/>
                  <a:gdLst>
                    <a:gd name="connsiteX0" fmla="*/ 956442 w 956442"/>
                    <a:gd name="connsiteY0" fmla="*/ 0 h 777765"/>
                    <a:gd name="connsiteX1" fmla="*/ 409904 w 956442"/>
                    <a:gd name="connsiteY1" fmla="*/ 199696 h 777765"/>
                    <a:gd name="connsiteX2" fmla="*/ 0 w 956442"/>
                    <a:gd name="connsiteY2" fmla="*/ 777765 h 777765"/>
                    <a:gd name="connsiteX3" fmla="*/ 0 w 956442"/>
                    <a:gd name="connsiteY3" fmla="*/ 777765 h 77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6442" h="777765">
                      <a:moveTo>
                        <a:pt x="956442" y="0"/>
                      </a:moveTo>
                      <a:lnTo>
                        <a:pt x="409904" y="199696"/>
                      </a:lnTo>
                      <a:lnTo>
                        <a:pt x="0" y="777765"/>
                      </a:lnTo>
                      <a:lnTo>
                        <a:pt x="0" y="777765"/>
                      </a:ln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DFE47B19-744F-436A-AC29-98A9675E8F35}"/>
                    </a:ext>
                  </a:extLst>
                </p:cNvPr>
                <p:cNvSpPr/>
                <p:nvPr/>
              </p:nvSpPr>
              <p:spPr>
                <a:xfrm>
                  <a:off x="2837793" y="5854262"/>
                  <a:ext cx="388883" cy="315310"/>
                </a:xfrm>
                <a:custGeom>
                  <a:avLst/>
                  <a:gdLst>
                    <a:gd name="connsiteX0" fmla="*/ 0 w 388883"/>
                    <a:gd name="connsiteY0" fmla="*/ 315310 h 315310"/>
                    <a:gd name="connsiteX1" fmla="*/ 388883 w 388883"/>
                    <a:gd name="connsiteY1" fmla="*/ 0 h 31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8883" h="315310">
                      <a:moveTo>
                        <a:pt x="0" y="315310"/>
                      </a:moveTo>
                      <a:lnTo>
                        <a:pt x="388883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66BEA13-16F2-4A77-80D8-D95F7DE2259F}"/>
                    </a:ext>
                  </a:extLst>
                </p:cNvPr>
                <p:cNvSpPr/>
                <p:nvPr/>
              </p:nvSpPr>
              <p:spPr>
                <a:xfrm>
                  <a:off x="3647090" y="4550979"/>
                  <a:ext cx="536027" cy="546538"/>
                </a:xfrm>
                <a:custGeom>
                  <a:avLst/>
                  <a:gdLst>
                    <a:gd name="connsiteX0" fmla="*/ 536027 w 536027"/>
                    <a:gd name="connsiteY0" fmla="*/ 546538 h 546538"/>
                    <a:gd name="connsiteX1" fmla="*/ 378372 w 536027"/>
                    <a:gd name="connsiteY1" fmla="*/ 115614 h 546538"/>
                    <a:gd name="connsiteX2" fmla="*/ 0 w 536027"/>
                    <a:gd name="connsiteY2" fmla="*/ 0 h 54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6027" h="546538">
                      <a:moveTo>
                        <a:pt x="536027" y="546538"/>
                      </a:moveTo>
                      <a:lnTo>
                        <a:pt x="378372" y="115614"/>
                      </a:lnTo>
                      <a:lnTo>
                        <a:pt x="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7077586-23E3-4AB7-8031-94BEBCFA82AC}"/>
                    </a:ext>
                  </a:extLst>
                </p:cNvPr>
                <p:cNvSpPr/>
                <p:nvPr/>
              </p:nvSpPr>
              <p:spPr>
                <a:xfrm>
                  <a:off x="4041227" y="4267200"/>
                  <a:ext cx="283779" cy="409903"/>
                </a:xfrm>
                <a:custGeom>
                  <a:avLst/>
                  <a:gdLst>
                    <a:gd name="connsiteX0" fmla="*/ 0 w 283779"/>
                    <a:gd name="connsiteY0" fmla="*/ 409903 h 409903"/>
                    <a:gd name="connsiteX1" fmla="*/ 283779 w 283779"/>
                    <a:gd name="connsiteY1" fmla="*/ 0 h 40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3779" h="409903">
                      <a:moveTo>
                        <a:pt x="0" y="409903"/>
                      </a:moveTo>
                      <a:lnTo>
                        <a:pt x="283779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37EA8F0D-F162-41FF-B0A7-D332DE8EE85B}"/>
                    </a:ext>
                  </a:extLst>
                </p:cNvPr>
                <p:cNvSpPr/>
                <p:nvPr/>
              </p:nvSpPr>
              <p:spPr>
                <a:xfrm>
                  <a:off x="4025462" y="4582510"/>
                  <a:ext cx="620110" cy="94593"/>
                </a:xfrm>
                <a:custGeom>
                  <a:avLst/>
                  <a:gdLst>
                    <a:gd name="connsiteX0" fmla="*/ 0 w 620110"/>
                    <a:gd name="connsiteY0" fmla="*/ 94593 h 94593"/>
                    <a:gd name="connsiteX1" fmla="*/ 620110 w 620110"/>
                    <a:gd name="connsiteY1" fmla="*/ 0 h 94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0110" h="94593">
                      <a:moveTo>
                        <a:pt x="0" y="94593"/>
                      </a:moveTo>
                      <a:lnTo>
                        <a:pt x="62011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932E3E6-3DE8-47D9-A1A1-3AE42F62B70D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18" y="4470759"/>
                    <a:ext cx="121394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932E3E6-3DE8-47D9-A1A1-3AE42F62B7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118" y="4470759"/>
                    <a:ext cx="1213946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C3DAB86-F4F8-402C-A6EB-D303D6BA3503}"/>
                  </a:ext>
                </a:extLst>
              </p:cNvPr>
              <p:cNvSpPr/>
              <p:nvPr/>
            </p:nvSpPr>
            <p:spPr>
              <a:xfrm>
                <a:off x="2286000" y="4654296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2D76637-857E-4B33-8519-C3DF817FE5D6}"/>
                  </a:ext>
                </a:extLst>
              </p:cNvPr>
              <p:cNvSpPr/>
              <p:nvPr/>
            </p:nvSpPr>
            <p:spPr>
              <a:xfrm>
                <a:off x="2895600" y="4572000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7E4A09-775E-46D4-99A4-656EB738FC04}"/>
                  </a:ext>
                </a:extLst>
              </p:cNvPr>
              <p:cNvSpPr/>
              <p:nvPr/>
            </p:nvSpPr>
            <p:spPr>
              <a:xfrm>
                <a:off x="2590800" y="4267200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1B71168-5C93-41A2-977A-951F42CCFFD1}"/>
                  </a:ext>
                </a:extLst>
              </p:cNvPr>
              <p:cNvSpPr/>
              <p:nvPr/>
            </p:nvSpPr>
            <p:spPr>
              <a:xfrm>
                <a:off x="1905000" y="4517136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62A9CC8-6336-4F98-9788-FF0EA43209B4}"/>
                  </a:ext>
                </a:extLst>
              </p:cNvPr>
              <p:cNvSpPr/>
              <p:nvPr/>
            </p:nvSpPr>
            <p:spPr>
              <a:xfrm>
                <a:off x="2862072" y="54680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ED9974F-F723-449E-85E6-F802C30BE8E3}"/>
                  </a:ext>
                </a:extLst>
              </p:cNvPr>
              <p:cNvSpPr/>
              <p:nvPr/>
            </p:nvSpPr>
            <p:spPr>
              <a:xfrm>
                <a:off x="3497317" y="5504688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2016E94-9505-4C3C-BF4F-ACF738192BAD}"/>
                  </a:ext>
                </a:extLst>
              </p:cNvPr>
              <p:cNvSpPr/>
              <p:nvPr/>
            </p:nvSpPr>
            <p:spPr>
              <a:xfrm>
                <a:off x="3878317" y="59252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CE8701A-BF39-4A78-826B-92916EE7E94C}"/>
                  </a:ext>
                </a:extLst>
              </p:cNvPr>
              <p:cNvSpPr/>
              <p:nvPr/>
            </p:nvSpPr>
            <p:spPr>
              <a:xfrm>
                <a:off x="2926080" y="59252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264122C-6925-470B-B872-40148A3608EC}"/>
                  </a:ext>
                </a:extLst>
              </p:cNvPr>
              <p:cNvSpPr/>
              <p:nvPr/>
            </p:nvSpPr>
            <p:spPr>
              <a:xfrm>
                <a:off x="2514600" y="6230007"/>
                <a:ext cx="84083" cy="9459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114104F-4B63-487D-B8AD-95ECABB03B19}"/>
                  </a:ext>
                </a:extLst>
              </p:cNvPr>
              <p:cNvSpPr/>
              <p:nvPr/>
            </p:nvSpPr>
            <p:spPr>
              <a:xfrm>
                <a:off x="3344917" y="62300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E7C8805-12C9-45F3-8E2A-2F9BA6E10E7B}"/>
                  </a:ext>
                </a:extLst>
              </p:cNvPr>
              <p:cNvSpPr/>
              <p:nvPr/>
            </p:nvSpPr>
            <p:spPr>
              <a:xfrm>
                <a:off x="2450592" y="50870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B2ADFF2-F078-4BE6-90AF-31251F68FB14}"/>
                  </a:ext>
                </a:extLst>
              </p:cNvPr>
              <p:cNvSpPr/>
              <p:nvPr/>
            </p:nvSpPr>
            <p:spPr>
              <a:xfrm>
                <a:off x="1883664" y="5294376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A311166-2277-4AC2-B652-675BD6A502EF}"/>
                  </a:ext>
                </a:extLst>
              </p:cNvPr>
              <p:cNvSpPr/>
              <p:nvPr/>
            </p:nvSpPr>
            <p:spPr>
              <a:xfrm>
                <a:off x="2057400" y="56204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405933B-A12D-450B-A890-3051195D01C3}"/>
                  </a:ext>
                </a:extLst>
              </p:cNvPr>
              <p:cNvSpPr/>
              <p:nvPr/>
            </p:nvSpPr>
            <p:spPr>
              <a:xfrm>
                <a:off x="1490472" y="58490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0A44523-992E-4B67-A750-78E5CC1A19BA}"/>
                  </a:ext>
                </a:extLst>
              </p:cNvPr>
              <p:cNvSpPr/>
              <p:nvPr/>
            </p:nvSpPr>
            <p:spPr>
              <a:xfrm>
                <a:off x="1572768" y="63062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BE616C-C218-43CE-B644-CE3F53CCADF3}"/>
                  </a:ext>
                </a:extLst>
              </p:cNvPr>
              <p:cNvSpPr/>
              <p:nvPr/>
            </p:nvSpPr>
            <p:spPr>
              <a:xfrm>
                <a:off x="1973317" y="6153807"/>
                <a:ext cx="84083" cy="9459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C0AB16D-1AC8-4496-AC23-BDE8B7BF0A7B}"/>
                  </a:ext>
                </a:extLst>
              </p:cNvPr>
              <p:cNvSpPr/>
              <p:nvPr/>
            </p:nvSpPr>
            <p:spPr>
              <a:xfrm>
                <a:off x="1143000" y="6153807"/>
                <a:ext cx="84083" cy="945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6E9EE6F6-7492-4232-B14E-22B0DD7665E4}"/>
                </a:ext>
              </a:extLst>
            </p:cNvPr>
            <p:cNvSpPr/>
            <p:nvPr/>
          </p:nvSpPr>
          <p:spPr>
            <a:xfrm>
              <a:off x="4259316" y="5341042"/>
              <a:ext cx="312684" cy="221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FCEBB98-643E-4BDE-A94F-41788912D716}"/>
                    </a:ext>
                  </a:extLst>
                </p:cNvPr>
                <p:cNvSpPr txBox="1"/>
                <p:nvPr/>
              </p:nvSpPr>
              <p:spPr>
                <a:xfrm>
                  <a:off x="6446782" y="6057376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FCEBB98-643E-4BDE-A94F-41788912D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782" y="6057376"/>
                  <a:ext cx="53340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77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5661-C35C-D988-50B0-5D36FC62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A7E3-E203-2A42-7171-03015DA5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2D616-0A83-9102-1135-703E6B7638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143000"/>
              </a:xfrm>
            </p:spPr>
            <p:txBody>
              <a:bodyPr/>
              <a:lstStyle/>
              <a:p>
                <a:r>
                  <a:rPr lang="en-US" sz="2400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spanning tree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any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that is a tree.   </a:t>
                </a:r>
              </a:p>
              <a:p>
                <a:pPr lvl="1"/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2D616-0A83-9102-1135-703E6B763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143000"/>
              </a:xfrm>
              <a:blipFill>
                <a:blip r:embed="rId2"/>
                <a:stretch>
                  <a:fillRect l="-389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12F618-377C-46C4-8C06-A0209920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71800"/>
            <a:ext cx="38862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FF05E-2A36-7578-72D7-1C18A2F623FE}"/>
              </a:ext>
            </a:extLst>
          </p:cNvPr>
          <p:cNvSpPr txBox="1"/>
          <p:nvPr/>
        </p:nvSpPr>
        <p:spPr>
          <a:xfrm>
            <a:off x="7239000" y="3688080"/>
            <a:ext cx="2743200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of spanning trees for the graph on the right.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AE5E7-B212-9F47-CEB4-305AE6880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873" y="2990850"/>
            <a:ext cx="38671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9D63-6238-42D1-A567-4950AC8C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E8BEB-DA79-41D6-8DFF-2363CD0984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spanning tree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any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that is a tree.  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Intuitively, a spanning tree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contains smallest number of edges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to connect all nodes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Note that if the input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connected, then there exists no spanning tree. </a:t>
                </a:r>
              </a:p>
              <a:p>
                <a:pPr lvl="1"/>
                <a:r>
                  <a:rPr lang="en-US" sz="2000" dirty="0"/>
                  <a:t>We can talk about spanning forest, consisting a set of spanning trees, one for each connected component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E8BEB-DA79-41D6-8DFF-2363CD098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3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0C5B-346D-45CA-B66B-C458D94F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39A9B-13BF-444A-A85E-74A779CB4C4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Weight of spanning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of a weighted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is</a:t>
                </a:r>
              </a:p>
              <a:p>
                <a:pPr lvl="1"/>
                <a:r>
                  <a:rPr lang="en-US" sz="2200" dirty="0"/>
                  <a:t>the total weights of all edges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, i.e.,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the edge weights associated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dirty="0"/>
              </a:p>
              <a:p>
                <a:pPr lvl="1"/>
                <a:endParaRPr lang="en-US" sz="1000" dirty="0"/>
              </a:p>
              <a:p>
                <a:pPr lvl="1"/>
                <a:endParaRPr lang="en-US" sz="2200" dirty="0"/>
              </a:p>
              <a:p>
                <a:endParaRPr lang="en-US" sz="2500" dirty="0"/>
              </a:p>
              <a:p>
                <a:endParaRPr lang="en-US" sz="21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39A9B-13BF-444A-A85E-74A779CB4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AEFCEBE-F103-4678-959D-8311653C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6011"/>
            <a:ext cx="6203950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197E-9A25-411F-8690-F061E475FB0A}"/>
              </a:ext>
            </a:extLst>
          </p:cNvPr>
          <p:cNvSpPr txBox="1"/>
          <p:nvPr/>
        </p:nvSpPr>
        <p:spPr>
          <a:xfrm>
            <a:off x="8035378" y="4038601"/>
            <a:ext cx="22098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Weight of this spanning tree:  43</a:t>
            </a:r>
          </a:p>
        </p:txBody>
      </p:sp>
    </p:spTree>
    <p:extLst>
      <p:ext uri="{BB962C8B-B14F-4D97-AF65-F5344CB8AC3E}">
        <p14:creationId xmlns:p14="http://schemas.microsoft.com/office/powerpoint/2010/main" val="24013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8B12-07AB-721F-8211-95C3BC9B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9B4-1D37-ECE3-D750-F059CE09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F722B-5331-6414-8A13-B874CB99F6E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Weight of spanning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of a weighted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is</a:t>
                </a:r>
              </a:p>
              <a:p>
                <a:pPr lvl="1"/>
                <a:r>
                  <a:rPr lang="en-US" sz="2200" dirty="0"/>
                  <a:t>the total weights of all edges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, i.e.,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the edge weights associated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dirty="0"/>
              </a:p>
              <a:p>
                <a:pPr lvl="1"/>
                <a:endParaRPr lang="en-US" sz="1000" dirty="0"/>
              </a:p>
              <a:p>
                <a:r>
                  <a:rPr lang="en-US" sz="2500" dirty="0"/>
                  <a:t>A </a:t>
                </a:r>
                <a:r>
                  <a:rPr lang="en-US" sz="2500" dirty="0">
                    <a:solidFill>
                      <a:srgbClr val="0070C0"/>
                    </a:solidFill>
                  </a:rPr>
                  <a:t>minimum spanning tree</a:t>
                </a:r>
                <a:r>
                  <a:rPr lang="en-US" sz="2500" dirty="0"/>
                  <a:t> (</a:t>
                </a:r>
                <a:r>
                  <a:rPr lang="en-US" sz="2500" dirty="0">
                    <a:solidFill>
                      <a:srgbClr val="0070C0"/>
                    </a:solidFill>
                  </a:rPr>
                  <a:t>MST</a:t>
                </a:r>
                <a:r>
                  <a:rPr lang="en-US" sz="2500" dirty="0"/>
                  <a:t>) </a:t>
                </a:r>
                <a:r>
                  <a:rPr lang="en-US" sz="2400" dirty="0"/>
                  <a:t>of a weighted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is a spanning tree with smallest possible weight. </a:t>
                </a:r>
              </a:p>
              <a:p>
                <a:pPr lvl="1"/>
                <a:endParaRPr lang="en-US" sz="2200" dirty="0"/>
              </a:p>
              <a:p>
                <a:endParaRPr lang="en-US" sz="2500" dirty="0"/>
              </a:p>
              <a:p>
                <a:endParaRPr lang="en-US" sz="21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F722B-5331-6414-8A13-B874CB99F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4" t="-2346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6C0D09-0BF7-A5C0-4EA1-2181080F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6011"/>
            <a:ext cx="6203950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C6CD2-ECC1-F21E-2F34-A7E6A6C62248}"/>
              </a:ext>
            </a:extLst>
          </p:cNvPr>
          <p:cNvSpPr txBox="1"/>
          <p:nvPr/>
        </p:nvSpPr>
        <p:spPr>
          <a:xfrm>
            <a:off x="8035378" y="4038601"/>
            <a:ext cx="22098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Weight of this spanning tree:  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96ECC-CC15-A38C-2D18-8DF6AAA04F6A}"/>
              </a:ext>
            </a:extLst>
          </p:cNvPr>
          <p:cNvSpPr txBox="1"/>
          <p:nvPr/>
        </p:nvSpPr>
        <p:spPr>
          <a:xfrm>
            <a:off x="8035378" y="5131939"/>
            <a:ext cx="2209800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Turns out this is also a minimum spanning tree. </a:t>
            </a:r>
          </a:p>
        </p:txBody>
      </p:sp>
    </p:spTree>
    <p:extLst>
      <p:ext uri="{BB962C8B-B14F-4D97-AF65-F5344CB8AC3E}">
        <p14:creationId xmlns:p14="http://schemas.microsoft.com/office/powerpoint/2010/main" val="36392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100F-9C2E-4E04-9F1C-236354D5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2A226-5162-4150-9021-0279DDA8C8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MST may not be unique</a:t>
                </a:r>
              </a:p>
              <a:p>
                <a:endParaRPr lang="en-US" sz="1800" dirty="0"/>
              </a:p>
              <a:p>
                <a:r>
                  <a:rPr lang="en-US" dirty="0"/>
                  <a:t>All MSTs of a 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the same number of edges! </a:t>
                </a:r>
              </a:p>
              <a:p>
                <a:pPr lvl="1"/>
                <a:r>
                  <a:rPr lang="en-US" dirty="0"/>
                  <a:t>They all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number of edges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all edges in input graph have the same weight, then how can we find a MST for it? </a:t>
                </a:r>
              </a:p>
              <a:p>
                <a:pPr lvl="1"/>
                <a:r>
                  <a:rPr lang="en-US" dirty="0"/>
                  <a:t>Any spanning tree of it is a minimum spanning tree!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2A226-5162-4150-9021-0279DDA8C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4D65-7A91-F9FD-355F-FF71990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12830-963F-F89B-43C6-06BF47F29DA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97159" y="2133600"/>
                <a:ext cx="10972800" cy="1600200"/>
              </a:xfrm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0070C0"/>
                    </a:solidFill>
                  </a:rPr>
                  <a:t>Exercise: </a:t>
                </a:r>
              </a:p>
              <a:p>
                <a:pPr marL="0" indent="0" algn="ctr">
                  <a:buNone/>
                </a:pPr>
                <a:r>
                  <a:rPr lang="en-US" dirty="0"/>
                  <a:t>Design </a:t>
                </a:r>
                <a:r>
                  <a:rPr lang="en-US" sz="2800" dirty="0"/>
                  <a:t>an efficient algorithm to compute an MST for a graph where all edges have weight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12830-963F-F89B-43C6-06BF47F29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97159" y="2133600"/>
                <a:ext cx="10972800" cy="1600200"/>
              </a:xfrm>
              <a:blipFill>
                <a:blip r:embed="rId2"/>
                <a:stretch>
                  <a:fillRect t="-4869" b="-7865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9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3977D-0943-6011-C179-90F62CB9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61FF-E032-0233-658A-F59EF47C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B7C2D-AC03-96C9-43EF-04CA3021347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97159" y="2133600"/>
                <a:ext cx="10972800" cy="1600200"/>
              </a:xfrm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0070C0"/>
                    </a:solidFill>
                  </a:rPr>
                  <a:t>Exercise: </a:t>
                </a:r>
              </a:p>
              <a:p>
                <a:pPr marL="0" indent="0" algn="ctr">
                  <a:buNone/>
                </a:pPr>
                <a:r>
                  <a:rPr lang="en-US" dirty="0"/>
                  <a:t>Design </a:t>
                </a:r>
                <a:r>
                  <a:rPr lang="en-US" sz="2800" dirty="0"/>
                  <a:t>an efficient algorithm to compute an MST for a graph where all edges have weight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B7C2D-AC03-96C9-43EF-04CA30213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97159" y="2133600"/>
                <a:ext cx="10972800" cy="1600200"/>
              </a:xfrm>
              <a:blipFill>
                <a:blip r:embed="rId2"/>
                <a:stretch>
                  <a:fillRect t="-4869" b="-7865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E10F974-C8D0-CDCA-A0B2-9B4731E304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5000" y="4800600"/>
                <a:ext cx="8674359" cy="53340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/>
                  <a:t>This can be done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E10F974-C8D0-CDCA-A0B2-9B4731E3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800600"/>
                <a:ext cx="8674359" cy="533400"/>
              </a:xfrm>
              <a:prstGeom prst="rect">
                <a:avLst/>
              </a:prstGeom>
              <a:blipFill>
                <a:blip r:embed="rId3"/>
                <a:stretch>
                  <a:fillRect t="-8791" b="-17582"/>
                </a:stretch>
              </a:blipFill>
              <a:ln w="222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23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Motivation and properties of MST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directed or undirected graphs</a:t>
            </a:r>
          </a:p>
          <a:p>
            <a:pPr lvl="1"/>
            <a:r>
              <a:rPr lang="en-US" dirty="0"/>
              <a:t>Graph search / traversal strategies (DFS / BFS)</a:t>
            </a:r>
          </a:p>
          <a:p>
            <a:pPr lvl="1"/>
            <a:r>
              <a:rPr lang="en-US" dirty="0"/>
              <a:t>Single source shortest paths in weighted graphs </a:t>
            </a:r>
          </a:p>
          <a:p>
            <a:pPr lvl="2"/>
            <a:r>
              <a:rPr lang="en-US" dirty="0"/>
              <a:t>Bellman-Ford algorithm for general graphs </a:t>
            </a:r>
          </a:p>
          <a:p>
            <a:pPr lvl="2"/>
            <a:r>
              <a:rPr lang="en-US" dirty="0"/>
              <a:t>Dijkstra algorithm for graphs with positive edge weights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Computing a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MST</a:t>
            </a:r>
            <a:r>
              <a:rPr lang="en-US" dirty="0"/>
              <a:t>) of </a:t>
            </a:r>
            <a:r>
              <a:rPr lang="en-US" dirty="0">
                <a:solidFill>
                  <a:srgbClr val="C00000"/>
                </a:solidFill>
              </a:rPr>
              <a:t>an undirected graph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6039-F537-49C0-B8B5-52685709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4FF5-0A8D-47D6-9353-C2AC3EE064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4267200"/>
            <a:ext cx="10896600" cy="1981200"/>
          </a:xfrm>
        </p:spPr>
        <p:txBody>
          <a:bodyPr/>
          <a:lstStyle/>
          <a:p>
            <a:r>
              <a:rPr lang="en-US" sz="2400" dirty="0"/>
              <a:t>Among all possible road segment choices, build a set of road segments so that all houses are connected and the total cost is minimized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Solution</a:t>
            </a:r>
            <a:r>
              <a:rPr lang="en-US" sz="2400" dirty="0"/>
              <a:t>:   Find the MST of the input weighted graph where edge weight represents the cost of build that road segment.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CD459-046A-4167-B43E-0029EFC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57288"/>
            <a:ext cx="3714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08F-BD82-4C0D-87C3-9DC0D27B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EE188-D5F9-43AA-B827-70A716A5C50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weighted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the set of edges in a MST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EE188-D5F9-43AA-B827-70A716A5C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FDA01F-4EE6-4124-AADB-277A4728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6203950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9901-9F79-45D4-8388-15A69A96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504B6-C834-4C96-BB1A-C6CB22F12A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Key property of MST:</a:t>
                </a:r>
              </a:p>
              <a:p>
                <a:pPr lvl="1"/>
                <a:r>
                  <a:rPr lang="en-US" dirty="0"/>
                  <a:t>Given a MST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be any edge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but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following then holds:</a:t>
                </a:r>
              </a:p>
              <a:p>
                <a:pPr lvl="2"/>
                <a:r>
                  <a:rPr lang="en-US" dirty="0"/>
                  <a:t>there is a unique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containing </a:t>
                </a:r>
                <a:r>
                  <a:rPr lang="en-US" i="1" dirty="0"/>
                  <a:t>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the largest weight among all edges in this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504B6-C834-4C96-BB1A-C6CB22F12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blipFill>
                <a:blip r:embed="rId2"/>
                <a:stretch>
                  <a:fillRect l="-943" t="-2346" b="-1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DA875B-BC65-4D23-8257-1BE9C28B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4332"/>
            <a:ext cx="6203950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C8FB-6729-176E-1FF8-F395D2DB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4681-0638-D223-EAAE-34A9D33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3F00-6EC9-BA61-D13A-D9186C63D4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Key property of MST:</a:t>
                </a:r>
              </a:p>
              <a:p>
                <a:pPr lvl="1"/>
                <a:r>
                  <a:rPr lang="en-US" dirty="0"/>
                  <a:t>Given a MST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be any edge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but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following then holds:</a:t>
                </a:r>
              </a:p>
              <a:p>
                <a:pPr lvl="2"/>
                <a:r>
                  <a:rPr lang="en-US" dirty="0"/>
                  <a:t>there is a unique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containing </a:t>
                </a:r>
                <a:r>
                  <a:rPr lang="en-US" i="1" dirty="0"/>
                  <a:t>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the largest weight among all edges in this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3F00-6EC9-BA61-D13A-D9186C63D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blipFill>
                <a:blip r:embed="rId2"/>
                <a:stretch>
                  <a:fillRect l="-943" t="-2346" b="-1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142F98-625D-6BEB-B0DF-C5A9441B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4332"/>
            <a:ext cx="6203950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9DABB-D6FB-3ACF-BE6C-016ABF905C76}"/>
              </a:ext>
            </a:extLst>
          </p:cNvPr>
          <p:cNvCxnSpPr>
            <a:cxnSpLocks/>
          </p:cNvCxnSpPr>
          <p:nvPr/>
        </p:nvCxnSpPr>
        <p:spPr>
          <a:xfrm flipH="1">
            <a:off x="7848600" y="5105400"/>
            <a:ext cx="609600" cy="6096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8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9901-9F79-45D4-8388-15A69A96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504B6-C834-4C96-BB1A-C6CB22F12A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Key property of MST:</a:t>
                </a:r>
              </a:p>
              <a:p>
                <a:pPr lvl="1"/>
                <a:r>
                  <a:rPr lang="en-US" dirty="0"/>
                  <a:t>Given a MST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be any edge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but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The following then holds:</a:t>
                </a:r>
              </a:p>
              <a:p>
                <a:pPr lvl="2"/>
                <a:r>
                  <a:rPr lang="en-US" dirty="0"/>
                  <a:t>there is a unique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containing </a:t>
                </a:r>
                <a:r>
                  <a:rPr lang="en-US" i="1" dirty="0"/>
                  <a:t>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the largest weight among all edges in this cycle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504B6-C834-4C96-BB1A-C6CB22F12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057400"/>
              </a:xfrm>
              <a:blipFill>
                <a:blip r:embed="rId2"/>
                <a:stretch>
                  <a:fillRect l="-943" t="-2346" b="-1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D516355-A381-47AF-BD02-C1193FBE86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728019"/>
                <a:ext cx="10972800" cy="2596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Proof sketch: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does not have largest weight,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be an edge with largest weight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is also a spanning tree of </a:t>
                </a:r>
                <a:r>
                  <a:rPr lang="en-US" i="1" dirty="0"/>
                  <a:t>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𝑤𝑒𝑖𝑔h𝑡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cannot be MST. </a:t>
                </a:r>
              </a:p>
              <a:p>
                <a:pPr lvl="2"/>
                <a:r>
                  <a:rPr lang="en-US" dirty="0"/>
                  <a:t>Contradiction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must have largest weight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  <a:endParaRPr lang="en-US" sz="21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D516355-A381-47AF-BD02-C1193FBE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728019"/>
                <a:ext cx="10972800" cy="2596581"/>
              </a:xfrm>
              <a:prstGeom prst="rect">
                <a:avLst/>
              </a:prstGeom>
              <a:blipFill>
                <a:blip r:embed="rId3"/>
                <a:stretch>
                  <a:fillRect l="-389" t="-18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9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33700"/>
            <a:ext cx="8229600" cy="1181100"/>
          </a:xfrm>
        </p:spPr>
        <p:txBody>
          <a:bodyPr/>
          <a:lstStyle/>
          <a:p>
            <a:pPr algn="ctr"/>
            <a:r>
              <a:rPr lang="en-US" sz="3600" dirty="0"/>
              <a:t>First greedy algorithm for MST: Prim’s algorithm</a:t>
            </a:r>
          </a:p>
        </p:txBody>
      </p:sp>
    </p:spTree>
    <p:extLst>
      <p:ext uri="{BB962C8B-B14F-4D97-AF65-F5344CB8AC3E}">
        <p14:creationId xmlns:p14="http://schemas.microsoft.com/office/powerpoint/2010/main" val="68551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E012-94A7-4E1F-A0B2-ADC81811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greedy idea: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</p:spPr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weighted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the set of edges in 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blipFill>
                <a:blip r:embed="rId2"/>
                <a:stretch>
                  <a:fillRect l="-500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426372"/>
                <a:ext cx="9509234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consist of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kern="0" dirty="0"/>
                  <a:t> number of edges that connect all nodes, with no cycle. </a:t>
                </a:r>
              </a:p>
              <a:p>
                <a:r>
                  <a:rPr lang="en-US" kern="0" dirty="0"/>
                  <a:t>Intuitively, we will grow the tree edge-by-edge, and choose “</a:t>
                </a:r>
                <a:r>
                  <a:rPr lang="en-US" kern="0" dirty="0">
                    <a:solidFill>
                      <a:srgbClr val="00B050"/>
                    </a:solidFill>
                  </a:rPr>
                  <a:t>safe</a:t>
                </a:r>
                <a:r>
                  <a:rPr lang="en-US" kern="0" dirty="0"/>
                  <a:t>” edges greedily to incrementally build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</a:t>
                </a:r>
              </a:p>
              <a:p>
                <a:pPr lvl="1"/>
                <a:r>
                  <a:rPr lang="en-US" kern="0" dirty="0"/>
                  <a:t>such that any time, the edges we choose will form a part of some MST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26372"/>
                <a:ext cx="9509234" cy="2743200"/>
              </a:xfrm>
              <a:prstGeom prst="rect">
                <a:avLst/>
              </a:prstGeom>
              <a:blipFill>
                <a:blip r:embed="rId3"/>
                <a:stretch>
                  <a:fillRect l="-577" t="-2000" r="-8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1F5-038E-4B3C-B986-9DC12D60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81E7-8C22-4C9F-B5D8-2F0749C12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410200"/>
            <a:ext cx="8229600" cy="74676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0" kern="0" dirty="0"/>
              <a:t>“</a:t>
            </a:r>
            <a:r>
              <a:rPr lang="en-US" b="0" kern="0" dirty="0">
                <a:solidFill>
                  <a:srgbClr val="00B050"/>
                </a:solidFill>
              </a:rPr>
              <a:t>safe</a:t>
            </a:r>
            <a:r>
              <a:rPr lang="en-US" b="0" kern="0" dirty="0"/>
              <a:t>”</a:t>
            </a:r>
            <a:r>
              <a:rPr lang="en-US" dirty="0"/>
              <a:t> edge to add first?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0FD5A-8F84-4010-BCBB-9515B1AB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47800"/>
            <a:ext cx="7639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0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306B-7459-438A-9CAF-C223EA82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5A97-F71C-43B6-B855-E9A26D7A98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greedy algorithms</a:t>
            </a:r>
          </a:p>
          <a:p>
            <a:pPr lvl="1"/>
            <a:r>
              <a:rPr lang="en-US" dirty="0"/>
              <a:t>Today:    </a:t>
            </a:r>
            <a:r>
              <a:rPr lang="en-US" dirty="0">
                <a:solidFill>
                  <a:srgbClr val="C00000"/>
                </a:solidFill>
              </a:rPr>
              <a:t>Prim’s</a:t>
            </a:r>
            <a:r>
              <a:rPr lang="en-US" dirty="0"/>
              <a:t> algorithm </a:t>
            </a:r>
          </a:p>
          <a:p>
            <a:pPr lvl="1"/>
            <a:r>
              <a:rPr lang="en-US" dirty="0"/>
              <a:t>Next class:   </a:t>
            </a:r>
            <a:r>
              <a:rPr lang="en-US" dirty="0">
                <a:solidFill>
                  <a:srgbClr val="C00000"/>
                </a:solidFill>
              </a:rPr>
              <a:t>Kruskal’s</a:t>
            </a:r>
            <a:r>
              <a:rPr lang="en-US" dirty="0"/>
              <a:t> algorithm </a:t>
            </a:r>
          </a:p>
          <a:p>
            <a:pPr lvl="1"/>
            <a:r>
              <a:rPr lang="en-US" dirty="0"/>
              <a:t>They differ in the order of edges they visit and thus ``safe” edges they add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3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DFC3-DF86-4093-BD97-AD995475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D4B68-F11C-4025-A0B2-215B484818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2926080"/>
                <a:ext cx="10972800" cy="3322320"/>
              </a:xfrm>
            </p:spPr>
            <p:txBody>
              <a:bodyPr/>
              <a:lstStyle/>
              <a:p>
                <a:r>
                  <a:rPr lang="en-US" sz="2400" dirty="0"/>
                  <a:t>Intuitively, </a:t>
                </a:r>
              </a:p>
              <a:p>
                <a:pPr lvl="1"/>
                <a:r>
                  <a:rPr lang="en-US" sz="2000" dirty="0"/>
                  <a:t>Incrementally grow a partial tree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⊆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000" dirty="0"/>
                  <a:t> connecting a subset of nodes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⊂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At the beginning of each iteration,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sub-tree of </a:t>
                </a:r>
                <a:r>
                  <a:rPr lang="en-US" sz="2000" dirty="0">
                    <a:solidFill>
                      <a:srgbClr val="C00000"/>
                    </a:solidFill>
                  </a:rPr>
                  <a:t>some</a:t>
                </a:r>
                <a:r>
                  <a:rPr lang="en-US" sz="2000" dirty="0"/>
                  <a:t> MST of </a:t>
                </a:r>
                <a:r>
                  <a:rPr lang="en-US" sz="2000" i="1" dirty="0"/>
                  <a:t>G</a:t>
                </a:r>
              </a:p>
              <a:p>
                <a:pPr lvl="1"/>
                <a:r>
                  <a:rPr lang="en-US" sz="2000" dirty="0"/>
                  <a:t>At each iteration, grow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 (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′)</m:t>
                    </m:r>
                  </m:oMath>
                </a14:m>
                <a:r>
                  <a:rPr lang="en-US" sz="2000" dirty="0"/>
                  <a:t> to include one more vertex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′=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still a sub-tree of </a:t>
                </a:r>
                <a:r>
                  <a:rPr lang="en-US" dirty="0">
                    <a:solidFill>
                      <a:srgbClr val="C00000"/>
                    </a:solidFill>
                  </a:rPr>
                  <a:t>some</a:t>
                </a:r>
                <a:r>
                  <a:rPr lang="en-US" dirty="0"/>
                  <a:t> MST of </a:t>
                </a:r>
                <a:r>
                  <a:rPr lang="en-US" i="1" dirty="0"/>
                  <a:t>G</a:t>
                </a:r>
              </a:p>
              <a:p>
                <a:pPr lvl="2"/>
                <a:r>
                  <a:rPr lang="en-US" dirty="0"/>
                  <a:t>the new node is reached via a greedy choice of a </a:t>
                </a:r>
                <a:r>
                  <a:rPr lang="en-US" dirty="0">
                    <a:solidFill>
                      <a:srgbClr val="C00000"/>
                    </a:solidFill>
                  </a:rPr>
                  <a:t>crossing-edge</a:t>
                </a:r>
              </a:p>
              <a:p>
                <a:pPr lvl="2"/>
                <a:r>
                  <a:rPr lang="en-US" dirty="0"/>
                  <a:t>in particular,  the greedy choice is the minimum weight edge connect some node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some node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(i.e., outside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D4B68-F11C-4025-A0B2-215B48481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2926080"/>
                <a:ext cx="10972800" cy="3322320"/>
              </a:xfrm>
              <a:blipFill>
                <a:blip r:embed="rId2"/>
                <a:stretch>
                  <a:fillRect l="-389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A70DBB-04ED-4415-B153-4DB2D7BA93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19200"/>
                <a:ext cx="10972800" cy="167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Input:  </a:t>
                </a:r>
              </a:p>
              <a:p>
                <a:pPr lvl="1"/>
                <a:r>
                  <a:rPr lang="en-US" sz="2000" dirty="0"/>
                  <a:t>a weighted undirected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Output: </a:t>
                </a:r>
              </a:p>
              <a:p>
                <a:pPr lvl="1"/>
                <a:r>
                  <a:rPr lang="en-US" sz="2000" dirty="0"/>
                  <a:t>the set of edges in a MST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A70DBB-04ED-4415-B153-4DB2D7BA9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10972800" cy="1676400"/>
              </a:xfrm>
              <a:prstGeom prst="rect">
                <a:avLst/>
              </a:prstGeom>
              <a:blipFill>
                <a:blip r:embed="rId3"/>
                <a:stretch>
                  <a:fillRect l="-333" t="-2527" b="-361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61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B10F-1BFA-35BA-AC90-E3279B3C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Shortest Path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53B0-0188-3B03-58C3-164A39EFE0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Recall: BFS-tree and DFS-tree</a:t>
            </a:r>
          </a:p>
          <a:p>
            <a:pPr lvl="1"/>
            <a:r>
              <a:rPr lang="en-US" dirty="0"/>
              <a:t>Formed by the collection of edges from a node’s BFS or DFS predecessor to the node itself. </a:t>
            </a:r>
          </a:p>
          <a:p>
            <a:pPr lvl="1"/>
            <a:r>
              <a:rPr lang="en-US" dirty="0"/>
              <a:t>BFS-tree encodes shortest paths info (as well as shortest path distance) from the source node. </a:t>
            </a:r>
          </a:p>
          <a:p>
            <a:pPr lvl="1"/>
            <a:endParaRPr lang="en-US" dirty="0"/>
          </a:p>
          <a:p>
            <a:r>
              <a:rPr lang="en-US" dirty="0"/>
              <a:t>Similarly: </a:t>
            </a:r>
          </a:p>
          <a:p>
            <a:pPr lvl="1"/>
            <a:r>
              <a:rPr lang="en-US" dirty="0"/>
              <a:t>Both Bellman-Ford algorithm and Dijkstra algorithm will produce a tree, which we call shortest path trees: </a:t>
            </a:r>
          </a:p>
          <a:p>
            <a:pPr lvl="2"/>
            <a:r>
              <a:rPr lang="en-US" dirty="0"/>
              <a:t>consisting of all edges of the form (u, v) where u is the predecessor of v recorded by the algorithm that gives rise to the current distance estimate at v. </a:t>
            </a:r>
          </a:p>
          <a:p>
            <a:pPr lvl="3"/>
            <a:r>
              <a:rPr lang="en-US" dirty="0"/>
              <a:t>Hence u must be a shortest-path predecessor for v. </a:t>
            </a:r>
          </a:p>
        </p:txBody>
      </p:sp>
    </p:spTree>
    <p:extLst>
      <p:ext uri="{BB962C8B-B14F-4D97-AF65-F5344CB8AC3E}">
        <p14:creationId xmlns:p14="http://schemas.microsoft.com/office/powerpoint/2010/main" val="171703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2C321-E6B2-43C4-B3E7-88C8F4C2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1"/>
            <a:ext cx="8153400" cy="3960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ED130-A91E-459F-9F2F-CC155D65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outline (not code)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05A33A-8BB7-4726-BC28-47F1AB6DD1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7400" y="5486400"/>
                <a:ext cx="7772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/>
                  <a:t> : unconnected vertices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 – </m:t>
                    </m:r>
                    <m:r>
                      <a:rPr lang="en-US" sz="24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/>
                  <a:t>: vertices connected by current partial tree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05A33A-8BB7-4726-BC28-47F1AB6D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486400"/>
                <a:ext cx="7772400" cy="914400"/>
              </a:xfrm>
              <a:prstGeom prst="rect">
                <a:avLst/>
              </a:prstGeom>
              <a:blipFill>
                <a:blip r:embed="rId3"/>
                <a:stretch>
                  <a:fillRect l="-549" t="-5333" b="-1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481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1D90F-90F8-DC45-D454-867A4608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5A7DB6-E8AA-54DB-2B50-1B2D9EC1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1"/>
            <a:ext cx="8153400" cy="3960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5982C-9A80-F68E-1E46-BBA7D5B5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outline (not code)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6409CF2-B55C-ED77-FFA0-7AD741B7D9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7400" y="5486400"/>
                <a:ext cx="7772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/>
                  <a:t> : unconnected vertices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 – </m:t>
                    </m:r>
                    <m:r>
                      <a:rPr lang="en-US" sz="24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/>
                  <a:t>: vertices connected by current partial tree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6409CF2-B55C-ED77-FFA0-7AD741B7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486400"/>
                <a:ext cx="7772400" cy="914400"/>
              </a:xfrm>
              <a:prstGeom prst="rect">
                <a:avLst/>
              </a:prstGeom>
              <a:blipFill>
                <a:blip r:embed="rId3"/>
                <a:stretch>
                  <a:fillRect l="-549" t="-5333" b="-1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4">
            <a:extLst>
              <a:ext uri="{FF2B5EF4-FFF2-40B4-BE49-F238E27FC236}">
                <a16:creationId xmlns:a16="http://schemas.microsoft.com/office/drawing/2014/main" id="{389E7E17-22E8-199D-09AE-A3684156F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81362"/>
            <a:ext cx="6858000" cy="419100"/>
          </a:xfrm>
          <a:prstGeom prst="rect">
            <a:avLst/>
          </a:prstGeom>
          <a:solidFill>
            <a:srgbClr val="FF9F93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9B7E4175-6E75-508E-DC5B-68DA24BC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5648"/>
            <a:ext cx="2819400" cy="419100"/>
          </a:xfrm>
          <a:prstGeom prst="rect">
            <a:avLst/>
          </a:prstGeom>
          <a:solidFill>
            <a:srgbClr val="92D05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513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056DF4-F195-47DD-A896-9ECB2C34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8315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0EF683-EC95-4CF6-A7DF-3BCB0894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1DE4B-0F8E-451E-8D12-2F1860D3D0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5410200"/>
                <a:ext cx="8229600" cy="746760"/>
              </a:xfrm>
            </p:spPr>
            <p:txBody>
              <a:bodyPr/>
              <a:lstStyle/>
              <a:p>
                <a:r>
                  <a:rPr lang="en-US" dirty="0"/>
                  <a:t>Suppose we grow the tree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1DE4B-0F8E-451E-8D12-2F1860D3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5410200"/>
                <a:ext cx="8229600" cy="746760"/>
              </a:xfrm>
              <a:blipFill>
                <a:blip r:embed="rId3"/>
                <a:stretch>
                  <a:fillRect l="-667" t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07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A549-5280-D49A-CC5A-54548214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41687D-8983-D4DD-F5BE-51C9778D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8315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7560F-16C5-17BC-313A-93A1B67E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2971A-2241-0321-EE80-6DBE8619E4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5410200"/>
                <a:ext cx="8229600" cy="746760"/>
              </a:xfrm>
            </p:spPr>
            <p:txBody>
              <a:bodyPr/>
              <a:lstStyle/>
              <a:p>
                <a:r>
                  <a:rPr lang="en-US" dirty="0"/>
                  <a:t>Suppose we grow the tree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2971A-2241-0321-EE80-6DBE8619E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5410200"/>
                <a:ext cx="8229600" cy="746760"/>
              </a:xfrm>
              <a:blipFill>
                <a:blip r:embed="rId3"/>
                <a:stretch>
                  <a:fillRect l="-667" t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5CA195C-6229-8F96-E19A-523F630ECE19}"/>
              </a:ext>
            </a:extLst>
          </p:cNvPr>
          <p:cNvGrpSpPr/>
          <p:nvPr/>
        </p:nvGrpSpPr>
        <p:grpSpPr>
          <a:xfrm>
            <a:off x="2552700" y="1773936"/>
            <a:ext cx="7086600" cy="2908300"/>
            <a:chOff x="990600" y="2057400"/>
            <a:chExt cx="7086600" cy="29083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1E5860-06CA-274F-B690-8A642A64A3D7}"/>
                </a:ext>
              </a:extLst>
            </p:cNvPr>
            <p:cNvCxnSpPr/>
            <p:nvPr/>
          </p:nvCxnSpPr>
          <p:spPr bwMode="auto">
            <a:xfrm flipH="1" flipV="1">
              <a:off x="9906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6A22F2-6D02-BB99-8DC7-82F35FAA3B53}"/>
                </a:ext>
              </a:extLst>
            </p:cNvPr>
            <p:cNvCxnSpPr/>
            <p:nvPr/>
          </p:nvCxnSpPr>
          <p:spPr bwMode="auto">
            <a:xfrm flipH="1">
              <a:off x="990600" y="2286000"/>
              <a:ext cx="838200" cy="9271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CF015-FEB8-AE1B-5F12-F7FADF2E2743}"/>
                </a:ext>
              </a:extLst>
            </p:cNvPr>
            <p:cNvCxnSpPr/>
            <p:nvPr/>
          </p:nvCxnSpPr>
          <p:spPr bwMode="auto">
            <a:xfrm flipH="1">
              <a:off x="23622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8FC76F-6A5A-F568-228C-92584456DAAB}"/>
                </a:ext>
              </a:extLst>
            </p:cNvPr>
            <p:cNvCxnSpPr/>
            <p:nvPr/>
          </p:nvCxnSpPr>
          <p:spPr bwMode="auto">
            <a:xfrm flipH="1">
              <a:off x="48768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45B0F7-AEE9-D13B-7213-8B79BFDE3F85}"/>
                </a:ext>
              </a:extLst>
            </p:cNvPr>
            <p:cNvCxnSpPr/>
            <p:nvPr/>
          </p:nvCxnSpPr>
          <p:spPr bwMode="auto">
            <a:xfrm flipH="1">
              <a:off x="3619500" y="35052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5FD302-63B2-45FE-A07A-8E8F853AC884}"/>
                </a:ext>
              </a:extLst>
            </p:cNvPr>
            <p:cNvCxnSpPr/>
            <p:nvPr/>
          </p:nvCxnSpPr>
          <p:spPr bwMode="auto">
            <a:xfrm flipH="1" flipV="1">
              <a:off x="35052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AF08C5-F908-BF06-E283-66CD29AA30F0}"/>
                </a:ext>
              </a:extLst>
            </p:cNvPr>
            <p:cNvCxnSpPr/>
            <p:nvPr/>
          </p:nvCxnSpPr>
          <p:spPr bwMode="auto">
            <a:xfrm flipH="1" flipV="1">
              <a:off x="7239000" y="22479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7AF70D-C32B-0F58-F0B1-1822F36F6402}"/>
                </a:ext>
              </a:extLst>
            </p:cNvPr>
            <p:cNvCxnSpPr/>
            <p:nvPr/>
          </p:nvCxnSpPr>
          <p:spPr bwMode="auto">
            <a:xfrm flipH="1">
              <a:off x="2362200" y="2057400"/>
              <a:ext cx="44196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7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0871-3946-4E60-965A-74EE0DB3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8E8A-ED5D-4D8F-A0DA-C9D01FAAA1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365938"/>
            <a:ext cx="10972800" cy="3034862"/>
          </a:xfrm>
        </p:spPr>
        <p:txBody>
          <a:bodyPr/>
          <a:lstStyle/>
          <a:p>
            <a:r>
              <a:rPr lang="en-US" sz="2400" kern="0" dirty="0"/>
              <a:t>Key to the correctness of </a:t>
            </a:r>
            <a:r>
              <a:rPr lang="en-US" sz="2400" kern="0" dirty="0" err="1"/>
              <a:t>PrimMST</a:t>
            </a:r>
            <a:r>
              <a:rPr lang="en-US" sz="2400" kern="0" dirty="0"/>
              <a:t> algorithm. </a:t>
            </a:r>
          </a:p>
          <a:p>
            <a:pPr lvl="1"/>
            <a:r>
              <a:rPr lang="en-US" sz="2400" i="1" kern="0" dirty="0"/>
              <a:t>Loop invariant</a:t>
            </a:r>
            <a:r>
              <a:rPr lang="en-US" sz="2400" kern="0" dirty="0"/>
              <a:t>: </a:t>
            </a:r>
          </a:p>
          <a:p>
            <a:pPr marL="457200" lvl="1" indent="0">
              <a:buNone/>
            </a:pPr>
            <a:r>
              <a:rPr lang="en-US" sz="2000" kern="0" dirty="0"/>
              <a:t>  	each time </a:t>
            </a:r>
            <a:r>
              <a:rPr lang="en-US" sz="2000" kern="0" dirty="0" err="1"/>
              <a:t>PrimMST</a:t>
            </a:r>
            <a:r>
              <a:rPr lang="en-US" sz="2000" kern="0" dirty="0"/>
              <a:t>() algorithm grows the partial tree (</a:t>
            </a:r>
            <a:r>
              <a:rPr lang="en-US" sz="2000" kern="0" dirty="0" err="1"/>
              <a:t>i.e</a:t>
            </a:r>
            <a:r>
              <a:rPr lang="en-US" sz="2000" kern="0" dirty="0"/>
              <a:t>, adds another edge to it), the invariant is that the new tree is still a subtree of </a:t>
            </a:r>
            <a:r>
              <a:rPr lang="en-US" sz="2000" i="1" kern="0" dirty="0">
                <a:solidFill>
                  <a:srgbClr val="C00000"/>
                </a:solidFill>
              </a:rPr>
              <a:t>some</a:t>
            </a:r>
            <a:r>
              <a:rPr lang="en-US" sz="2000" kern="0" dirty="0"/>
              <a:t> minimum spanning tree of input graph </a:t>
            </a:r>
            <a:r>
              <a:rPr lang="en-US" sz="2000" i="1" kern="0" dirty="0"/>
              <a:t>G</a:t>
            </a:r>
            <a:r>
              <a:rPr lang="en-US" sz="2000" kern="0" dirty="0"/>
              <a:t>. </a:t>
            </a:r>
          </a:p>
          <a:p>
            <a:pPr lvl="1"/>
            <a:r>
              <a:rPr lang="en-US" sz="2400" i="1" kern="0" dirty="0"/>
              <a:t>Termination</a:t>
            </a:r>
            <a:r>
              <a:rPr lang="en-US" sz="2400" kern="0" dirty="0"/>
              <a:t>:</a:t>
            </a:r>
          </a:p>
          <a:p>
            <a:pPr marL="457200" lvl="1" indent="0">
              <a:buNone/>
            </a:pPr>
            <a:r>
              <a:rPr lang="en-US" sz="2000" kern="0" dirty="0"/>
              <a:t>	when all nodes are connected, we obtain a MST of </a:t>
            </a:r>
            <a:r>
              <a:rPr lang="en-US" sz="2000" i="1" kern="0" dirty="0"/>
              <a:t>G</a:t>
            </a:r>
            <a:r>
              <a:rPr lang="en-US" sz="2000" kern="0" dirty="0"/>
              <a:t>. </a:t>
            </a:r>
          </a:p>
          <a:p>
            <a:pPr marL="457200" lvl="1" indent="0">
              <a:buNone/>
            </a:pPr>
            <a:r>
              <a:rPr lang="en-US" sz="2000" kern="0" dirty="0"/>
              <a:t>	</a:t>
            </a:r>
            <a:r>
              <a:rPr lang="en-US" sz="1800" i="1" kern="0" dirty="0"/>
              <a:t>(or if we cannot reach all nodes, then the input graph is not connected)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C7E0E4D7-AF54-4A8B-A122-E536EF52B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1295400"/>
                <a:ext cx="8229600" cy="1905000"/>
              </a:xfrm>
              <a:prstGeom prst="rect">
                <a:avLst/>
              </a:prstGeom>
              <a:solidFill>
                <a:srgbClr val="92D050">
                  <a:alpha val="34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200" dirty="0">
                    <a:latin typeface="Segoe UI Semibold" panose="020B0702040204020203" pitchFamily="34" charset="0"/>
                  </a:rPr>
                  <a:t>MST Theorem:</a:t>
                </a:r>
              </a:p>
              <a:p>
                <a:pPr algn="ctr"/>
                <a:r>
                  <a:rPr lang="en-US" sz="2000" dirty="0"/>
                  <a:t>Let </a:t>
                </a:r>
                <a:r>
                  <a:rPr lang="en-US" sz="2000" i="1" dirty="0">
                    <a:solidFill>
                      <a:srgbClr val="0B1196"/>
                    </a:solidFill>
                  </a:rPr>
                  <a:t>T</a:t>
                </a:r>
                <a:r>
                  <a:rPr lang="en-US" sz="2000" dirty="0"/>
                  <a:t> be a sub-tree of a minimum spanning tree. </a:t>
                </a:r>
              </a:p>
              <a:p>
                <a:pPr algn="ctr"/>
                <a:r>
                  <a:rPr lang="en-US" sz="2000" dirty="0"/>
                  <a:t>If </a:t>
                </a:r>
                <a:r>
                  <a:rPr lang="en-US" sz="2000" i="1" dirty="0">
                    <a:solidFill>
                      <a:srgbClr val="0B1196"/>
                    </a:solidFill>
                  </a:rPr>
                  <a:t>e</a:t>
                </a:r>
                <a:r>
                  <a:rPr lang="en-US" sz="2000" dirty="0"/>
                  <a:t> is a minimum weight edge connecting </a:t>
                </a:r>
                <a:r>
                  <a:rPr lang="en-US" sz="2000" i="1" dirty="0">
                    <a:solidFill>
                      <a:srgbClr val="0B1196"/>
                    </a:solidFill>
                  </a:rPr>
                  <a:t>T</a:t>
                </a:r>
                <a:r>
                  <a:rPr lang="en-US" sz="2000" dirty="0"/>
                  <a:t> to some vertex </a:t>
                </a:r>
              </a:p>
              <a:p>
                <a:pPr algn="ctr"/>
                <a:r>
                  <a:rPr lang="en-US" sz="2000" dirty="0"/>
                  <a:t>not in </a:t>
                </a:r>
                <a:r>
                  <a:rPr lang="en-US" sz="2000" i="1" dirty="0">
                    <a:solidFill>
                      <a:srgbClr val="0B1196"/>
                    </a:solidFill>
                  </a:rPr>
                  <a:t>T</a:t>
                </a:r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B1196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>
                        <a:solidFill>
                          <a:srgbClr val="0B1196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B1196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solidFill>
                          <a:srgbClr val="0B119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</a:t>
                </a:r>
                <a:r>
                  <a:rPr lang="en-US" sz="2000" dirty="0" err="1"/>
                  <a:t>subtree</a:t>
                </a:r>
                <a:r>
                  <a:rPr lang="en-US" sz="2000" dirty="0"/>
                  <a:t> of a  minimum spanning tree.  </a:t>
                </a:r>
                <a:endParaRPr lang="en-US" b="0" dirty="0"/>
              </a:p>
            </p:txBody>
          </p:sp>
        </mc:Choice>
        <mc:Fallback xmlns="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C7E0E4D7-AF54-4A8B-A122-E536EF52B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95400"/>
                <a:ext cx="8229600" cy="190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58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4198-123E-4234-8E49-498D91C9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proving loop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7946F-9314-4BCE-A937-8BB99D5E5D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95E5-F1D2-7658-7915-9A49EA0CE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9FD6-C8B9-5DCA-8D7A-879F0055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proving loop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70EB7-DEC9-6BF7-6E6C-E7D17A85D9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By the theorem’s hypothesis, </a:t>
                </a:r>
                <a:r>
                  <a:rPr lang="en-US" sz="2400" i="1" dirty="0"/>
                  <a:t>T</a:t>
                </a:r>
                <a:r>
                  <a:rPr lang="en-US" sz="2400" dirty="0"/>
                  <a:t> is a </a:t>
                </a:r>
                <a:r>
                  <a:rPr lang="en-US" sz="2400" dirty="0" err="1"/>
                  <a:t>subtree</a:t>
                </a:r>
                <a:r>
                  <a:rPr lang="en-US" sz="2400" dirty="0"/>
                  <a:t> of some MST </a:t>
                </a:r>
                <a:r>
                  <a:rPr lang="en-US" sz="2400" i="1" dirty="0"/>
                  <a:t>A</a:t>
                </a:r>
                <a:r>
                  <a:rPr lang="en-US" sz="2400" dirty="0"/>
                  <a:t> of </a:t>
                </a:r>
                <a:r>
                  <a:rPr lang="en-US" sz="2400" i="1" dirty="0"/>
                  <a:t>G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If </a:t>
                </a:r>
                <a:r>
                  <a:rPr lang="en-US" sz="2400" i="1" dirty="0"/>
                  <a:t>e</a:t>
                </a:r>
                <a:r>
                  <a:rPr lang="en-US" sz="2400" dirty="0"/>
                  <a:t> is not an edge of </a:t>
                </a:r>
                <a:r>
                  <a:rPr lang="en-US" sz="2400" i="1" dirty="0"/>
                  <a:t>A</a:t>
                </a:r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contains a cycle.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 be this cycle. There must exists some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from </a:t>
                </a:r>
                <a:r>
                  <a:rPr lang="en-US" sz="2400" i="1" dirty="0"/>
                  <a:t>T(S)</a:t>
                </a:r>
                <a:r>
                  <a:rPr lang="en-US" sz="2400" dirty="0"/>
                  <a:t> to a vertex not in </a:t>
                </a:r>
                <a:r>
                  <a:rPr lang="en-US" sz="2400" i="1" dirty="0"/>
                  <a:t>S (those vertices already connected)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Since e is a minimum weight edge from vertices in </a:t>
                </a:r>
                <a:r>
                  <a:rPr lang="en-US" sz="2400" i="1" dirty="0"/>
                  <a:t>T</a:t>
                </a:r>
                <a:r>
                  <a:rPr lang="en-US" sz="2400" dirty="0"/>
                  <a:t> to vertices not in </a:t>
                </a:r>
                <a:r>
                  <a:rPr lang="en-US" sz="2400" i="1" dirty="0"/>
                  <a:t>T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≤</m:t>
                    </m:r>
                    <m:r>
                      <a:rPr lang="en-US" sz="2400" i="1" dirty="0"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Replacing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i="1" dirty="0"/>
                  <a:t>e</a:t>
                </a:r>
                <a:r>
                  <a:rPr lang="en-US" sz="2400" dirty="0"/>
                  <a:t> gives a new tree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≤</m:t>
                    </m:r>
                    <m:r>
                      <a:rPr lang="en-US" sz="2400" i="1" dirty="0">
                        <a:latin typeface="Cambria Math"/>
                      </a:rPr>
                      <m:t>𝑤𝑒𝑖𝑔h𝑡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⊆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/>
                  <a:t> is also a </a:t>
                </a:r>
                <a:r>
                  <a:rPr lang="en-US" sz="2400" dirty="0" err="1"/>
                  <a:t>subtree</a:t>
                </a:r>
                <a:r>
                  <a:rPr lang="en-US" sz="2400" dirty="0"/>
                  <a:t> of some MST. </a:t>
                </a:r>
              </a:p>
              <a:p>
                <a:r>
                  <a:rPr lang="en-US" sz="2400" dirty="0"/>
                  <a:t>Done.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70EB7-DEC9-6BF7-6E6C-E7D17A85D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10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81100"/>
          </a:xfrm>
        </p:spPr>
        <p:txBody>
          <a:bodyPr/>
          <a:lstStyle/>
          <a:p>
            <a:pPr algn="ctr"/>
            <a:r>
              <a:rPr lang="en-US" sz="3600" dirty="0"/>
              <a:t>Implementation of Prim’s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275369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DF9C7C-13E9-481E-8379-08BA25A1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7372350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9D620-096F-4669-B55F-24E96187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implementation of Prim’s </a:t>
            </a:r>
            <a:r>
              <a:rPr lang="en-US" dirty="0" err="1"/>
              <a:t>Alg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8E5ACE6-484F-4EB6-A028-9BBC78773B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7400" y="5029200"/>
                <a:ext cx="77724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Naïve implementation: linear scan all edges to identify min-weight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at each iteration</a:t>
                </a:r>
              </a:p>
              <a:p>
                <a:r>
                  <a:rPr lang="en-US" sz="2400" dirty="0"/>
                  <a:t>Total time complexity: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𝑉𝐸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8E5ACE6-484F-4EB6-A028-9BBC78773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029200"/>
                <a:ext cx="7772400" cy="1295400"/>
              </a:xfrm>
              <a:prstGeom prst="rect">
                <a:avLst/>
              </a:prstGeom>
              <a:blipFill>
                <a:blip r:embed="rId3"/>
                <a:stretch>
                  <a:fillRect l="-549" t="-3756" r="-157" b="-126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4">
            <a:extLst>
              <a:ext uri="{FF2B5EF4-FFF2-40B4-BE49-F238E27FC236}">
                <a16:creationId xmlns:a16="http://schemas.microsoft.com/office/drawing/2014/main" id="{06689309-25E8-4175-A770-9440CB4A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0"/>
            <a:ext cx="6248400" cy="419100"/>
          </a:xfrm>
          <a:prstGeom prst="rect">
            <a:avLst/>
          </a:prstGeom>
          <a:solidFill>
            <a:srgbClr val="FF9F93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397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05F7-DE57-48A3-AD44-40A47C9B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3A455-3E7C-42C9-AA33-666F95FAF5C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Storing costs at nodes</a:t>
                </a:r>
              </a:p>
              <a:p>
                <a:pPr lvl="1"/>
                <a:r>
                  <a:rPr lang="en-US" dirty="0"/>
                  <a:t>Each </a:t>
                </a:r>
                <a:r>
                  <a:rPr lang="en-US" dirty="0" err="1"/>
                  <a:t>unvisted</a:t>
                </a:r>
                <a:r>
                  <a:rPr lang="en-US" dirty="0"/>
                  <a:t>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maintain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is the smallest weight of any edge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visited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3A455-3E7C-42C9-AA33-666F95FAF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C5665C0-898C-4B2C-96A5-192AE719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7" y="2514600"/>
            <a:ext cx="800153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5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E5A74-B6BF-4462-B1B3-E72961FD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8686800" cy="457681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D6955-81BA-40ED-97F6-55898662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 using priority queue</a:t>
            </a:r>
          </a:p>
        </p:txBody>
      </p:sp>
    </p:spTree>
    <p:extLst>
      <p:ext uri="{BB962C8B-B14F-4D97-AF65-F5344CB8AC3E}">
        <p14:creationId xmlns:p14="http://schemas.microsoft.com/office/powerpoint/2010/main" val="3521073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CECD4-6DD1-4387-81A1-1D9A8BAE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28726"/>
            <a:ext cx="7772400" cy="532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000EE6-DBF0-478D-BFD0-FF287122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first improvement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5550BE6F-C126-419F-B349-BC5CE841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4323593"/>
            <a:ext cx="6578600" cy="1905000"/>
          </a:xfrm>
          <a:prstGeom prst="rect">
            <a:avLst/>
          </a:prstGeom>
          <a:solidFill>
            <a:srgbClr val="92D05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6FE5BE09-2566-4CF4-B5BD-E1419F2E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56793"/>
            <a:ext cx="6578600" cy="381000"/>
          </a:xfrm>
          <a:prstGeom prst="rect">
            <a:avLst/>
          </a:prstGeom>
          <a:solidFill>
            <a:srgbClr val="FF9F93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8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1F0F-264C-4772-9AC7-73AEA4EC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D33B3-1FB1-4E89-90E6-719FCC6A5E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we use linear scan to find the outside node with minimum cost for Line 6 in the algorithm in previous slide, then the entire algorithm </a:t>
                </a:r>
                <a:r>
                  <a:rPr lang="en-US" dirty="0" err="1"/>
                  <a:t>taks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 </a:t>
                </a:r>
              </a:p>
              <a:p>
                <a:pPr lvl="1"/>
                <a:r>
                  <a:rPr lang="en-US" dirty="0"/>
                  <a:t>Line 6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Lines  8-13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 each iteration of the while-loop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The while-loop runs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r>
                  <a:rPr lang="en-US" dirty="0"/>
                  <a:t>Hence total time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D33B3-1FB1-4E89-90E6-719FCC6A5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345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7511-4A0F-438C-B44A-FCF5BE12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3C3E9-D89D-4D1A-BAFA-565FA893DF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>
                <a:solidFill>
                  <a:srgbClr val="700000"/>
                </a:solidFill>
              </a:rPr>
              <a:t>Dijkstra</a:t>
            </a:r>
            <a:r>
              <a:rPr lang="en-US" dirty="0"/>
              <a:t> algorithm, we can use priority-queue to significantly speed up the time complexity! </a:t>
            </a:r>
          </a:p>
          <a:p>
            <a:endParaRPr lang="en-US" dirty="0"/>
          </a:p>
          <a:p>
            <a:r>
              <a:rPr lang="en-US" dirty="0"/>
              <a:t>In particular, we need a data structure to maintain the costs of unvisited nodes, which supports: </a:t>
            </a:r>
          </a:p>
          <a:p>
            <a:pPr lvl="1"/>
            <a:r>
              <a:rPr lang="en-US" dirty="0"/>
              <a:t>deleting the node with minimum cost (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.</a:t>
            </a:r>
            <a:r>
              <a:rPr lang="en-US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extract_min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 !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update (decrease) the cost value stored at a node (</a:t>
            </a:r>
            <a:r>
              <a:rPr lang="en-US" dirty="0" err="1">
                <a:solidFill>
                  <a:srgbClr val="0070C0"/>
                </a:solidFill>
                <a:latin typeface="Arial Nova Cond" panose="020B0506020202020204" pitchFamily="34" charset="0"/>
              </a:rPr>
              <a:t>change_priority</a:t>
            </a:r>
            <a:r>
              <a:rPr lang="en-US" dirty="0">
                <a:solidFill>
                  <a:srgbClr val="0070C0"/>
                </a:solidFill>
                <a:latin typeface="Arial Nova Cond" panose="020B0506020202020204" pitchFamily="34" charset="0"/>
              </a:rPr>
              <a:t> !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 our case,  a </a:t>
            </a:r>
            <a:r>
              <a:rPr lang="en-US" dirty="0">
                <a:solidFill>
                  <a:srgbClr val="0070C0"/>
                </a:solidFill>
              </a:rPr>
              <a:t>priority queue </a:t>
            </a:r>
            <a:r>
              <a:rPr lang="en-US" dirty="0"/>
              <a:t>stores (key, value) pairs, where key refers to identity of some node, while value is the cost of this node.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5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3D4F-CC65-435F-ABA7-35C94D24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Heap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C55AD-5D8F-4036-B49C-2C33A3A078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priority queue can be implemented using a (min) heap</a:t>
                </a:r>
              </a:p>
              <a:p>
                <a:r>
                  <a:rPr lang="en-US" dirty="0"/>
                  <a:t>min-heap implementation of priority queue: </a:t>
                </a:r>
              </a:p>
              <a:p>
                <a:pPr lvl="1"/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PriorityQueue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(priorities)</a:t>
                </a:r>
                <a:r>
                  <a:rPr lang="en-US" dirty="0"/>
                  <a:t>: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priorities</a:t>
                </a:r>
                <a:r>
                  <a:rPr lang="en-US" dirty="0"/>
                  <a:t>| 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extract_min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() </a:t>
                </a:r>
                <a:r>
                  <a:rPr lang="en-US" dirty="0"/>
                  <a:t>: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is the size of priority queue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.</a:t>
                </a:r>
                <a:r>
                  <a:rPr lang="en-US" dirty="0" err="1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change_priority</a:t>
                </a:r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(key, value) : </a:t>
                </a:r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time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rial Nova Cond" panose="020B0506020202020204" pitchFamily="34" charset="0"/>
                  </a:rPr>
                  <a:t> </a:t>
                </a:r>
                <a:r>
                  <a:rPr lang="en-US" dirty="0"/>
                  <a:t>is the size of priority queue</a:t>
                </a:r>
                <a:endParaRPr lang="en-US" dirty="0">
                  <a:solidFill>
                    <a:srgbClr val="0070C0"/>
                  </a:solidFill>
                  <a:latin typeface="Arial Nova Cond" panose="020B0506020202020204" pitchFamily="34" charset="0"/>
                </a:endParaRPr>
              </a:p>
              <a:p>
                <a:pPr lvl="1"/>
                <a:endParaRPr lang="en-US" dirty="0">
                  <a:solidFill>
                    <a:srgbClr val="0070C0"/>
                  </a:solidFill>
                  <a:latin typeface="Arial Nova Cond" panose="020B0506020202020204" pitchFamily="34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C55AD-5D8F-4036-B49C-2C33A3A07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135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AD70-4D8C-4152-9204-EFE43FA1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implementation of Prim’s </a:t>
            </a:r>
            <a:r>
              <a:rPr lang="en-US" dirty="0" err="1"/>
              <a:t>Alg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B36FB7D-7EE7-4DCC-9C83-344D818C20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45733"/>
            <a:ext cx="8229600" cy="468406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417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DE71-8364-47F2-98EC-7E1EAAE2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0A7C1-C073-479D-B979-4409E5D71D5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use min-heap to implement the priority queue </a:t>
                </a:r>
              </a:p>
              <a:p>
                <a:r>
                  <a:rPr lang="en-US" dirty="0"/>
                  <a:t>The maximum size of the priority-queue is </a:t>
                </a:r>
                <a:r>
                  <a:rPr lang="en-US" i="1" dirty="0"/>
                  <a:t>V</a:t>
                </a:r>
              </a:p>
              <a:p>
                <a:r>
                  <a:rPr lang="en-US" dirty="0"/>
                  <a:t># iterations of While-loop? </a:t>
                </a:r>
              </a:p>
              <a:p>
                <a:pPr lvl="1"/>
                <a:r>
                  <a:rPr lang="en-US" i="1" dirty="0"/>
                  <a:t>V</a:t>
                </a:r>
              </a:p>
              <a:p>
                <a:r>
                  <a:rPr lang="en-US" dirty="0"/>
                  <a:t># iterations of each call of the inner for-loop?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Total #times lines 7—10 are executed: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0A7C1-C073-479D-B979-4409E5D71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66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3B9D-0B7D-51D8-F391-BF94B0FB9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1D45-D2F8-30A3-1171-64E33063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952D6-E0CF-1BCA-F075-EF750D2C220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use min-heap to implement the priority queue </a:t>
                </a:r>
              </a:p>
              <a:p>
                <a:r>
                  <a:rPr lang="en-US" dirty="0"/>
                  <a:t>The maximum size of the priority-queue is </a:t>
                </a:r>
                <a:r>
                  <a:rPr lang="en-US" i="1" dirty="0"/>
                  <a:t>____</a:t>
                </a:r>
              </a:p>
              <a:p>
                <a:r>
                  <a:rPr lang="en-US" dirty="0"/>
                  <a:t># iterations of While-loop? </a:t>
                </a:r>
              </a:p>
              <a:p>
                <a:pPr lvl="1"/>
                <a:r>
                  <a:rPr lang="en-US" i="1" dirty="0"/>
                  <a:t> </a:t>
                </a:r>
              </a:p>
              <a:p>
                <a:r>
                  <a:rPr lang="en-US" dirty="0"/>
                  <a:t># iterations of each call of the inner for-loop?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#times lines 7—10 are executed: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952D6-E0CF-1BCA-F075-EF750D2C2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764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E8F5-C1F9-9A62-163E-948F60A8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6BAE-24ED-4BBD-C2B7-7854B62F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863D-5D55-6B00-863F-9ECC251D6A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use min-heap to implement the priority queue </a:t>
                </a:r>
              </a:p>
              <a:p>
                <a:r>
                  <a:rPr lang="en-US" dirty="0"/>
                  <a:t>The maximum size of the priority-queue is </a:t>
                </a:r>
                <a:r>
                  <a:rPr lang="en-US" i="1" dirty="0"/>
                  <a:t>V</a:t>
                </a:r>
              </a:p>
              <a:p>
                <a:r>
                  <a:rPr lang="en-US" dirty="0"/>
                  <a:t># iterations of While-loop? </a:t>
                </a:r>
              </a:p>
              <a:p>
                <a:pPr lvl="1"/>
                <a:r>
                  <a:rPr lang="en-US" i="1" dirty="0"/>
                  <a:t>V</a:t>
                </a:r>
              </a:p>
              <a:p>
                <a:r>
                  <a:rPr lang="en-US" dirty="0"/>
                  <a:t># iterations of each call of the inner for-loop?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Total #times lines 7—10 are executed: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863D-5D55-6B00-863F-9ECC251D6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42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3B59-B7BA-4EEB-BFC9-C55D6030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AEC7D-A1CA-491B-9121-353AC3AD85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191000" cy="3657600"/>
              </a:xfrm>
            </p:spPr>
            <p:txBody>
              <a:bodyPr/>
              <a:lstStyle/>
              <a:p>
                <a:r>
                  <a:rPr lang="en-US" sz="2400" dirty="0"/>
                  <a:t>Initialize </a:t>
                </a:r>
                <a:r>
                  <a:rPr lang="en-US" sz="2400" dirty="0" err="1"/>
                  <a:t>priority_queue</a:t>
                </a:r>
                <a:endParaRPr lang="en-US" sz="2000" dirty="0"/>
              </a:p>
              <a:p>
                <a:pPr lvl="1"/>
                <a:r>
                  <a:rPr lang="en-US" sz="2000" dirty="0"/>
                  <a:t>Total cost: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pPr lvl="1"/>
                <a:endParaRPr lang="en-US" sz="2400" dirty="0"/>
              </a:p>
              <a:p>
                <a:r>
                  <a:rPr lang="en-US" sz="2400" dirty="0" err="1"/>
                  <a:t>extract_min</a:t>
                </a:r>
                <a:endParaRPr lang="en-US" sz="2400" dirty="0"/>
              </a:p>
              <a:p>
                <a:pPr lvl="1"/>
                <a:r>
                  <a:rPr lang="en-US" sz="2000" dirty="0"/>
                  <a:t>Total #:  </a:t>
                </a:r>
              </a:p>
              <a:p>
                <a:pPr lvl="1"/>
                <a:r>
                  <a:rPr lang="en-US" sz="2000" dirty="0"/>
                  <a:t>Total cost: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AEC7D-A1CA-491B-9121-353AC3AD8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191000" cy="3657600"/>
              </a:xfrm>
              <a:blipFill>
                <a:blip r:embed="rId2"/>
                <a:stretch>
                  <a:fillRect l="-10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ADF324-F638-4C9A-8005-7F070FCC993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77000" y="1295400"/>
                <a:ext cx="419100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/>
                  <a:t>decrease_priority</a:t>
                </a:r>
                <a:endParaRPr lang="en-US" sz="2000" kern="0" dirty="0"/>
              </a:p>
              <a:p>
                <a:pPr lvl="1"/>
                <a:r>
                  <a:rPr lang="en-US" sz="2000" kern="0" dirty="0"/>
                  <a:t>Total #:  </a:t>
                </a:r>
              </a:p>
              <a:p>
                <a:pPr lvl="1"/>
                <a:r>
                  <a:rPr lang="en-US" sz="2000" kern="0" dirty="0"/>
                  <a:t>Total cost: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ADF324-F638-4C9A-8005-7F070FCC9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1295400"/>
                <a:ext cx="4191000" cy="3657600"/>
              </a:xfrm>
              <a:prstGeom prst="rect">
                <a:avLst/>
              </a:prstGeom>
              <a:blipFill>
                <a:blip r:embed="rId3"/>
                <a:stretch>
                  <a:fillRect l="-1019" t="-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485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572E-8327-1F05-737C-3818E9F9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8AF7-5E4A-1901-F66E-9414302D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AB5E7-CD49-78EB-193B-8F276FBFD56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191000" cy="3657600"/>
              </a:xfrm>
            </p:spPr>
            <p:txBody>
              <a:bodyPr/>
              <a:lstStyle/>
              <a:p>
                <a:r>
                  <a:rPr lang="en-US" sz="2400" dirty="0"/>
                  <a:t>Initialize </a:t>
                </a:r>
                <a:r>
                  <a:rPr lang="en-US" sz="2400" dirty="0" err="1"/>
                  <a:t>priority_queue</a:t>
                </a:r>
                <a:endParaRPr lang="en-US" sz="2000" dirty="0"/>
              </a:p>
              <a:p>
                <a:pPr lvl="1"/>
                <a:r>
                  <a:rPr lang="en-US" sz="2000" dirty="0"/>
                  <a:t>Total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r>
                  <a:rPr lang="en-US" sz="2400" dirty="0" err="1"/>
                  <a:t>extract_min</a:t>
                </a:r>
                <a:endParaRPr lang="en-US" sz="2400" dirty="0"/>
              </a:p>
              <a:p>
                <a:pPr lvl="1"/>
                <a:r>
                  <a:rPr lang="en-US" sz="2000" dirty="0"/>
                  <a:t>Total #: V</a:t>
                </a:r>
              </a:p>
              <a:p>
                <a:pPr lvl="1"/>
                <a:r>
                  <a:rPr lang="en-US" sz="2000" dirty="0"/>
                  <a:t>Total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AB5E7-CD49-78EB-193B-8F276FBFD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191000" cy="3657600"/>
              </a:xfrm>
              <a:blipFill>
                <a:blip r:embed="rId2"/>
                <a:stretch>
                  <a:fillRect l="-10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D1453B-D5E0-6C96-D2EF-14D39F9E59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77000" y="1295400"/>
                <a:ext cx="419100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kern="0" dirty="0"/>
                  <a:t>decrease_priority</a:t>
                </a:r>
                <a:endParaRPr lang="en-US" sz="2000" kern="0" dirty="0"/>
              </a:p>
              <a:p>
                <a:pPr lvl="1"/>
                <a:r>
                  <a:rPr lang="en-US" sz="2000" kern="0" dirty="0"/>
                  <a:t>Total #: at most 2E</a:t>
                </a:r>
              </a:p>
              <a:p>
                <a:pPr lvl="1"/>
                <a:r>
                  <a:rPr lang="en-US" sz="2000" kern="0" dirty="0"/>
                  <a:t>Total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kern="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D1453B-D5E0-6C96-D2EF-14D39F9E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1295400"/>
                <a:ext cx="4191000" cy="3657600"/>
              </a:xfrm>
              <a:prstGeom prst="rect">
                <a:avLst/>
              </a:prstGeom>
              <a:blipFill>
                <a:blip r:embed="rId3"/>
                <a:stretch>
                  <a:fillRect l="-1019" t="-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9D7729CD-5C78-6F91-4F39-CF01D95F5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4800600" cy="895350"/>
              </a:xfrm>
              <a:prstGeom prst="rect">
                <a:avLst/>
              </a:prstGeom>
              <a:solidFill>
                <a:srgbClr val="FF9F93">
                  <a:alpha val="34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Total time complexity: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9D7729CD-5C78-6F91-4F39-CF01D95F5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5105400"/>
                <a:ext cx="4800600" cy="895350"/>
              </a:xfrm>
              <a:prstGeom prst="rect">
                <a:avLst/>
              </a:prstGeom>
              <a:blipFill>
                <a:blip r:embed="rId4"/>
                <a:stretch>
                  <a:fillRect t="-27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5D00-9D6B-4A22-A0DF-28EF8ADF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Modified Bellman-Ford with early stopping and negative cycle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B30C-FA9C-45BF-A53D-813C7A8836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3E6CA-5006-453A-A639-FB0B1B7D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6" y="1311662"/>
            <a:ext cx="8153400" cy="47528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1147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7326-0AF0-467D-9E2B-8C3708EF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BD5DB8-B9FC-4B3C-AE6B-70D95F2998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70514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75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54B88-BE32-700D-63F2-6E66E0209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EA9B-02FC-D1C9-8B5E-F7E53B9B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3A11DF-2F46-9120-9425-70F4F59BC7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70514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380D59-B637-9F0D-3573-D2FCDD8E205F}"/>
              </a:ext>
            </a:extLst>
          </p:cNvPr>
          <p:cNvGrpSpPr/>
          <p:nvPr/>
        </p:nvGrpSpPr>
        <p:grpSpPr>
          <a:xfrm>
            <a:off x="3009899" y="2209800"/>
            <a:ext cx="5905501" cy="2540000"/>
            <a:chOff x="1752600" y="3276600"/>
            <a:chExt cx="5715000" cy="2463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CDDDE9-2BA0-5396-4B64-B56C92C5746A}"/>
                </a:ext>
              </a:extLst>
            </p:cNvPr>
            <p:cNvCxnSpPr/>
            <p:nvPr/>
          </p:nvCxnSpPr>
          <p:spPr bwMode="auto">
            <a:xfrm flipV="1">
              <a:off x="2743200" y="3505200"/>
              <a:ext cx="0" cy="21336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2CA2C4-57F2-288B-D00A-A61CE83964E0}"/>
                </a:ext>
              </a:extLst>
            </p:cNvPr>
            <p:cNvCxnSpPr/>
            <p:nvPr/>
          </p:nvCxnSpPr>
          <p:spPr bwMode="auto">
            <a:xfrm flipV="1">
              <a:off x="1752600" y="3505200"/>
              <a:ext cx="762000" cy="9144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978DF9-8A77-0030-6F41-C2BB92F91154}"/>
                </a:ext>
              </a:extLst>
            </p:cNvPr>
            <p:cNvCxnSpPr/>
            <p:nvPr/>
          </p:nvCxnSpPr>
          <p:spPr bwMode="auto">
            <a:xfrm>
              <a:off x="2971800" y="3276600"/>
              <a:ext cx="13716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C721B-A7AD-4D0D-BD3F-4695CA6C6DD8}"/>
                </a:ext>
              </a:extLst>
            </p:cNvPr>
            <p:cNvCxnSpPr/>
            <p:nvPr/>
          </p:nvCxnSpPr>
          <p:spPr bwMode="auto">
            <a:xfrm>
              <a:off x="4876800" y="3276600"/>
              <a:ext cx="13716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3E4884-8E88-087E-3535-CE2F1AFE3A10}"/>
                </a:ext>
              </a:extLst>
            </p:cNvPr>
            <p:cNvCxnSpPr/>
            <p:nvPr/>
          </p:nvCxnSpPr>
          <p:spPr bwMode="auto">
            <a:xfrm flipV="1">
              <a:off x="4851400" y="3429000"/>
              <a:ext cx="13716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9FB8BD-1E9F-3B11-CA01-77D5358EB999}"/>
                </a:ext>
              </a:extLst>
            </p:cNvPr>
            <p:cNvCxnSpPr/>
            <p:nvPr/>
          </p:nvCxnSpPr>
          <p:spPr bwMode="auto">
            <a:xfrm flipH="1" flipV="1">
              <a:off x="4851400" y="4724400"/>
              <a:ext cx="13716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865E67-41D5-EAE5-C8ED-6812F5C3B305}"/>
                </a:ext>
              </a:extLst>
            </p:cNvPr>
            <p:cNvCxnSpPr/>
            <p:nvPr/>
          </p:nvCxnSpPr>
          <p:spPr bwMode="auto">
            <a:xfrm flipH="1" flipV="1">
              <a:off x="6591300" y="3454400"/>
              <a:ext cx="876300" cy="9652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45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EDF-C83C-468C-ADF1-99AE66B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Dijkstra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01EF0-7917-4800-B527-33007A0ED62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Dijkstra: </a:t>
                </a:r>
              </a:p>
              <a:p>
                <a:pPr lvl="1"/>
                <a:r>
                  <a:rPr lang="en-US" dirty="0"/>
                  <a:t>Each node maintains the best distance estimate from source to the current node</a:t>
                </a:r>
              </a:p>
              <a:p>
                <a:pPr lvl="2"/>
                <a:r>
                  <a:rPr lang="en-US" dirty="0"/>
                  <a:t>when inspecting a new (crossing) edge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), 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𝑑𝑖𝑠𝑡𝑎𝑛𝑐𝑒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𝑑𝑖𝑠𝑡𝑛𝑎𝑐𝑒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𝑑𝑖𝑠𝑡𝑎𝑛𝑐𝑒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Prim’s:</a:t>
                </a:r>
              </a:p>
              <a:p>
                <a:pPr lvl="1"/>
                <a:r>
                  <a:rPr lang="en-US" dirty="0"/>
                  <a:t>Each node (not yet visited) maintains the minimum weight of any edge to reach a visited-node. </a:t>
                </a:r>
              </a:p>
              <a:p>
                <a:pPr lvl="2"/>
                <a:r>
                  <a:rPr lang="en-US" dirty="0"/>
                  <a:t>when inspecting a new crossing edge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), 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01EF0-7917-4800-B527-33007A0ED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53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F578-0071-43B9-8E8A-687E48F9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34CC5-A33B-4BDD-966B-7F72235BE5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F528-C3ED-4AD0-8293-F628AD68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5867400" cy="461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4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309-036E-4903-9768-AB9ED4A0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CCB68-38BB-40EA-8D94-E404F1A67D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81600"/>
              </a:xfrm>
            </p:spPr>
            <p:txBody>
              <a:bodyPr/>
              <a:lstStyle/>
              <a:p>
                <a:r>
                  <a:rPr lang="en-US" dirty="0"/>
                  <a:t>Prim’s algorithm: </a:t>
                </a:r>
              </a:p>
              <a:p>
                <a:pPr lvl="1"/>
                <a:r>
                  <a:rPr lang="en-US" dirty="0"/>
                  <a:t>A greedy algorithm which repeatedly choose the minimum-weight edge to reach an unvisited node</a:t>
                </a:r>
              </a:p>
              <a:p>
                <a:pPr lvl="1"/>
                <a:r>
                  <a:rPr lang="en-US" dirty="0"/>
                  <a:t>Share similarity to Dijkstra algorithm</a:t>
                </a:r>
              </a:p>
              <a:p>
                <a:pPr lvl="1"/>
                <a:r>
                  <a:rPr lang="en-US" dirty="0"/>
                  <a:t>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 using min-heap </a:t>
                </a:r>
              </a:p>
              <a:p>
                <a:pPr lvl="1"/>
                <a:endParaRPr lang="en-US" sz="1000" dirty="0"/>
              </a:p>
              <a:p>
                <a:r>
                  <a:rPr lang="en-US" sz="2400" dirty="0"/>
                  <a:t>Similar to Dijkstra algorithm, we can further improve the time complexity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using Fibonacci heap, which is a more efficient implementation of priority queue. 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Next time, </a:t>
                </a:r>
              </a:p>
              <a:p>
                <a:pPr lvl="1"/>
                <a:r>
                  <a:rPr lang="en-US" sz="2100" dirty="0"/>
                  <a:t>Another greedy algorithm, called Kruskal algorithm, which has other properties too.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CCB68-38BB-40EA-8D94-E404F1A67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81600"/>
              </a:xfrm>
              <a:blipFill>
                <a:blip r:embed="rId2"/>
                <a:stretch>
                  <a:fillRect l="-500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334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275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821-FECD-4E90-83FF-6D57BE18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update() in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F1D3C-9DBD-4AB5-93F9-D5CA5A391F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9801" y="1447800"/>
            <a:ext cx="7248525" cy="2857500"/>
          </a:xfr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386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Trees, spanning trees, and minimum spanning tree 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FEB4-B1BE-49D2-B3AD-40D59C06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DD15A-FAD1-4CF4-9358-32E9357B9C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</p:spPr>
            <p:txBody>
              <a:bodyPr/>
              <a:lstStyle/>
              <a:p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b="0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tree </a:t>
                </a:r>
                <a:r>
                  <a:rPr lang="en-US" dirty="0"/>
                  <a:t>if and only if</a:t>
                </a:r>
                <a:endParaRPr lang="en-US" b="0" dirty="0"/>
              </a:p>
              <a:p>
                <a:pPr lvl="1"/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it is connected; and </a:t>
                </a:r>
              </a:p>
              <a:p>
                <a:pPr lvl="1"/>
                <a:r>
                  <a:rPr lang="en-US" dirty="0"/>
                  <a:t>(ii) i</a:t>
                </a:r>
                <a:r>
                  <a:rPr lang="en-US" b="0" dirty="0"/>
                  <a:t>t is acyclic (i.e</a:t>
                </a:r>
                <a:r>
                  <a:rPr lang="en-US" dirty="0"/>
                  <a:t>., </a:t>
                </a:r>
                <a:r>
                  <a:rPr lang="en-US" b="0" dirty="0"/>
                  <a:t>does not contain any cycle) </a:t>
                </a:r>
              </a:p>
              <a:p>
                <a:pPr lvl="1"/>
                <a:endParaRPr lang="en-US" dirty="0"/>
              </a:p>
              <a:p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DD15A-FAD1-4CF4-9358-32E9357B9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  <a:blipFill>
                <a:blip r:embed="rId2"/>
                <a:stretch>
                  <a:fillRect l="-500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87AED86-A139-4A1D-B011-CBD1518E67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895600"/>
                <a:ext cx="10820400" cy="1066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Arial Nova Cond" panose="020B0506020202020204" pitchFamily="34" charset="0"/>
                    <a:cs typeface="Arial" panose="020B0604020202020204" pitchFamily="34" charset="0"/>
                  </a:rPr>
                  <a:t>Claim [Tree Edges]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a tree, then we have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87AED86-A139-4A1D-B011-CBD1518E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95600"/>
                <a:ext cx="10820400" cy="1066800"/>
              </a:xfrm>
              <a:prstGeom prst="rect">
                <a:avLst/>
              </a:prstGeom>
              <a:blipFill>
                <a:blip r:embed="rId3"/>
                <a:stretch>
                  <a:fillRect l="-450" t="-508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B4B030-19E0-430B-8349-91F09EDCCB15}"/>
              </a:ext>
            </a:extLst>
          </p:cNvPr>
          <p:cNvSpPr txBox="1">
            <a:spLocks/>
          </p:cNvSpPr>
          <p:nvPr/>
        </p:nvSpPr>
        <p:spPr bwMode="auto">
          <a:xfrm>
            <a:off x="2012731" y="42672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0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C03E-FC7A-474F-8072-9E60B9D5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44FAB-C61D-4CB3-B264-DA32F990D26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520658"/>
              </a:xfrm>
            </p:spPr>
            <p:txBody>
              <a:bodyPr/>
              <a:lstStyle/>
              <a:p>
                <a:r>
                  <a:rPr lang="en-US" dirty="0"/>
                  <a:t>Alternative definition: </a:t>
                </a:r>
              </a:p>
              <a:p>
                <a:pPr lvl="1"/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tree</a:t>
                </a:r>
                <a:r>
                  <a:rPr lang="en-US" dirty="0"/>
                  <a:t> if and only if that (</a:t>
                </a:r>
                <a:r>
                  <a:rPr lang="en-US" dirty="0" err="1"/>
                  <a:t>i</a:t>
                </a:r>
                <a:r>
                  <a:rPr lang="en-US" dirty="0"/>
                  <a:t>) it is connected; and (ii)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44FAB-C61D-4CB3-B264-DA32F990D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520658"/>
              </a:xfrm>
              <a:blipFill>
                <a:blip r:embed="rId2"/>
                <a:stretch>
                  <a:fillRect l="-500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3518D7-3767-4F0C-A0CF-D92E692E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9" y="3638347"/>
            <a:ext cx="2014554" cy="15292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32638-70BB-47F9-88E9-EAD5F1B9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3638346"/>
            <a:ext cx="1905000" cy="15206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9DA4C-EE43-4640-A5F0-C37A529FF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59" y="3638347"/>
            <a:ext cx="1856549" cy="15292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2E6EF9-F89A-4622-8F1B-B1D5E185B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481" y="3638346"/>
            <a:ext cx="1920064" cy="15292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83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20296</TotalTime>
  <Words>2504</Words>
  <Application>Microsoft Office PowerPoint</Application>
  <PresentationFormat>Widescreen</PresentationFormat>
  <Paragraphs>292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Wingdings</vt:lpstr>
      <vt:lpstr>Wingdings 3</vt:lpstr>
      <vt:lpstr>Cambria Math</vt:lpstr>
      <vt:lpstr>Bookman Old Style</vt:lpstr>
      <vt:lpstr>Segoe UI Semibold</vt:lpstr>
      <vt:lpstr>Calibri</vt:lpstr>
      <vt:lpstr>Arial Nova Cond</vt:lpstr>
      <vt:lpstr>Calibri Light</vt:lpstr>
      <vt:lpstr>Gill Sans MT</vt:lpstr>
      <vt:lpstr>Origin</vt:lpstr>
      <vt:lpstr>1_Custom Design</vt:lpstr>
      <vt:lpstr>Custom Design</vt:lpstr>
      <vt:lpstr>DSC40B: Theoretical Foundations of Data Science II </vt:lpstr>
      <vt:lpstr>Previously </vt:lpstr>
      <vt:lpstr>First: Shortest Path Trees</vt:lpstr>
      <vt:lpstr>Dijkstra using priority queue</vt:lpstr>
      <vt:lpstr>Modified Bellman-Ford with early stopping and negative cycle detection</vt:lpstr>
      <vt:lpstr>Implementing update() in python</vt:lpstr>
      <vt:lpstr>Trees, spanning trees, and minimum spanning tree </vt:lpstr>
      <vt:lpstr>Trees</vt:lpstr>
      <vt:lpstr>Alternative definition</vt:lpstr>
      <vt:lpstr>Alternative definition</vt:lpstr>
      <vt:lpstr>Remarks</vt:lpstr>
      <vt:lpstr>Spanning Tree</vt:lpstr>
      <vt:lpstr>Spanning Tree</vt:lpstr>
      <vt:lpstr>Minimum spanning tree (MST)</vt:lpstr>
      <vt:lpstr>Minimum spanning tree (MST)</vt:lpstr>
      <vt:lpstr>MSTs</vt:lpstr>
      <vt:lpstr>PowerPoint Presentation</vt:lpstr>
      <vt:lpstr>PowerPoint Presentation</vt:lpstr>
      <vt:lpstr>Motivation and properties of MST</vt:lpstr>
      <vt:lpstr>Motivation</vt:lpstr>
      <vt:lpstr>MST Problem</vt:lpstr>
      <vt:lpstr>Key property</vt:lpstr>
      <vt:lpstr>Key property</vt:lpstr>
      <vt:lpstr>Key property</vt:lpstr>
      <vt:lpstr>First greedy algorithm for MST: Prim’s algorithm</vt:lpstr>
      <vt:lpstr>General greedy idea: </vt:lpstr>
      <vt:lpstr>Example</vt:lpstr>
      <vt:lpstr>Two greedy algorithms</vt:lpstr>
      <vt:lpstr>Idea for Prim’s algorithm</vt:lpstr>
      <vt:lpstr>High level outline (not code)</vt:lpstr>
      <vt:lpstr>High level outline (not code)</vt:lpstr>
      <vt:lpstr>Example</vt:lpstr>
      <vt:lpstr>Example</vt:lpstr>
      <vt:lpstr>Correctness</vt:lpstr>
      <vt:lpstr>Idea for proving loop invariant</vt:lpstr>
      <vt:lpstr>Idea for proving loop invariant</vt:lpstr>
      <vt:lpstr>Implementation of Prim’s algorithm</vt:lpstr>
      <vt:lpstr>Naïve implementation of Prim’s Alg</vt:lpstr>
      <vt:lpstr>First improvement</vt:lpstr>
      <vt:lpstr>Outline of first improvement</vt:lpstr>
      <vt:lpstr>PowerPoint Presentation</vt:lpstr>
      <vt:lpstr>Better implementation </vt:lpstr>
      <vt:lpstr>Recall Heap implementation</vt:lpstr>
      <vt:lpstr>Final implementation of Prim’s Alg</vt:lpstr>
      <vt:lpstr>Time complexity analysis</vt:lpstr>
      <vt:lpstr>Time complexity analysis</vt:lpstr>
      <vt:lpstr>Time complexity analysis</vt:lpstr>
      <vt:lpstr>PowerPoint Presentation</vt:lpstr>
      <vt:lpstr>PowerPoint Presentation</vt:lpstr>
      <vt:lpstr>Example</vt:lpstr>
      <vt:lpstr>Example</vt:lpstr>
      <vt:lpstr>Comparison with Dijkstra algorithm</vt:lpstr>
      <vt:lpstr>Comparison with Dijkstra</vt:lpstr>
      <vt:lpstr>Summary and remarks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1290</cp:revision>
  <dcterms:created xsi:type="dcterms:W3CDTF">2006-08-16T00:00:00Z</dcterms:created>
  <dcterms:modified xsi:type="dcterms:W3CDTF">2026-03-02T17:45:10Z</dcterms:modified>
</cp:coreProperties>
</file>