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1"/>
  </p:notesMasterIdLst>
  <p:sldIdLst>
    <p:sldId id="256" r:id="rId4"/>
    <p:sldId id="779" r:id="rId5"/>
    <p:sldId id="785" r:id="rId6"/>
    <p:sldId id="825" r:id="rId7"/>
    <p:sldId id="896" r:id="rId8"/>
    <p:sldId id="827" r:id="rId9"/>
    <p:sldId id="898" r:id="rId10"/>
    <p:sldId id="922" r:id="rId11"/>
    <p:sldId id="913" r:id="rId12"/>
    <p:sldId id="897" r:id="rId13"/>
    <p:sldId id="923" r:id="rId14"/>
    <p:sldId id="914" r:id="rId15"/>
    <p:sldId id="912" r:id="rId16"/>
    <p:sldId id="925" r:id="rId17"/>
    <p:sldId id="915" r:id="rId18"/>
    <p:sldId id="916" r:id="rId19"/>
    <p:sldId id="917" r:id="rId20"/>
    <p:sldId id="918" r:id="rId21"/>
    <p:sldId id="919" r:id="rId22"/>
    <p:sldId id="920" r:id="rId23"/>
    <p:sldId id="921" r:id="rId24"/>
    <p:sldId id="826" r:id="rId25"/>
    <p:sldId id="901" r:id="rId26"/>
    <p:sldId id="924" r:id="rId27"/>
    <p:sldId id="902" r:id="rId28"/>
    <p:sldId id="903" r:id="rId29"/>
    <p:sldId id="904" r:id="rId30"/>
    <p:sldId id="905" r:id="rId31"/>
    <p:sldId id="906" r:id="rId32"/>
    <p:sldId id="907" r:id="rId33"/>
    <p:sldId id="911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20" r:id="rId44"/>
    <p:sldId id="415" r:id="rId45"/>
    <p:sldId id="416" r:id="rId46"/>
    <p:sldId id="417" r:id="rId47"/>
    <p:sldId id="418" r:id="rId48"/>
    <p:sldId id="908" r:id="rId49"/>
    <p:sldId id="900" r:id="rId50"/>
  </p:sldIdLst>
  <p:sldSz cx="12192000" cy="6858000"/>
  <p:notesSz cx="6858000" cy="9144000"/>
  <p:embeddedFontLst>
    <p:embeddedFont>
      <p:font typeface="Bookman Old Style" panose="02050604050505020204" pitchFamily="18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Gill Sans MT" panose="020B0502020104020203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FF9900"/>
    <a:srgbClr val="0B0E8F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F99C5-F555-4794-8163-9CE322A5CFCF}" v="1" dt="2026-02-27T18:14:36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792" autoAdjust="0"/>
  </p:normalViewPr>
  <p:slideViewPr>
    <p:cSldViewPr>
      <p:cViewPr varScale="1">
        <p:scale>
          <a:sx n="55" d="100"/>
          <a:sy n="55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4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1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A95B54E5-DF1E-4549-8113-B0FC840C1FFD}"/>
    <pc:docChg chg="addSld modSld">
      <pc:chgData name="Wang, Yusu" userId="b343068f-0ddf-496a-9d1e-e24643034ee1" providerId="ADAL" clId="{A95B54E5-DF1E-4549-8113-B0FC840C1FFD}" dt="2026-02-27T18:14:36.553" v="1" actId="20577"/>
      <pc:docMkLst>
        <pc:docMk/>
      </pc:docMkLst>
      <pc:sldChg chg="modSp modAnim">
        <pc:chgData name="Wang, Yusu" userId="b343068f-0ddf-496a-9d1e-e24643034ee1" providerId="ADAL" clId="{A95B54E5-DF1E-4549-8113-B0FC840C1FFD}" dt="2026-02-27T18:14:36.553" v="1" actId="20577"/>
        <pc:sldMkLst>
          <pc:docMk/>
          <pc:sldMk cId="1706732025" sldId="912"/>
        </pc:sldMkLst>
        <pc:spChg chg="mod">
          <ac:chgData name="Wang, Yusu" userId="b343068f-0ddf-496a-9d1e-e24643034ee1" providerId="ADAL" clId="{A95B54E5-DF1E-4549-8113-B0FC840C1FFD}" dt="2026-02-27T18:14:36.553" v="1" actId="20577"/>
          <ac:spMkLst>
            <pc:docMk/>
            <pc:sldMk cId="1706732025" sldId="912"/>
            <ac:spMk id="3" creationId="{DF020A78-6072-4934-B1BA-9CFEAA6C7E52}"/>
          </ac:spMkLst>
        </pc:spChg>
      </pc:sldChg>
      <pc:sldChg chg="add">
        <pc:chgData name="Wang, Yusu" userId="b343068f-0ddf-496a-9d1e-e24643034ee1" providerId="ADAL" clId="{A95B54E5-DF1E-4549-8113-B0FC840C1FFD}" dt="2026-02-27T18:14:24.364" v="0" actId="2890"/>
        <pc:sldMkLst>
          <pc:docMk/>
          <pc:sldMk cId="641082585" sldId="9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2/27/2026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17:   </a:t>
            </a:r>
            <a:r>
              <a:rPr lang="en-US" sz="2800" i="1" dirty="0"/>
              <a:t>Kruskal’s algorithm for MST, </a:t>
            </a:r>
            <a:r>
              <a:rPr lang="en-US" sz="2800" i="1"/>
              <a:t>and clustering</a:t>
            </a:r>
            <a:endParaRPr lang="en-US" sz="2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0A78-6072-4934-B1BA-9CFEAA6C7E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D6EC57-0614-4864-9FE9-E79D650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61" y="1225659"/>
            <a:ext cx="6105525" cy="29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EE78E-3BFE-0F94-31F2-86462CFC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C45B-D9F7-1E87-D1BF-3AA41E0F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E8CE-9EAE-A92F-C41B-B9E995AAC4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875EE2-CA51-4494-D621-D9E04A57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61" y="1225659"/>
            <a:ext cx="6105525" cy="296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AC18A-C5B5-1C2D-2E88-1A4E8BCB3B1A}"/>
              </a:ext>
            </a:extLst>
          </p:cNvPr>
          <p:cNvGrpSpPr/>
          <p:nvPr/>
        </p:nvGrpSpPr>
        <p:grpSpPr>
          <a:xfrm>
            <a:off x="3260676" y="1691640"/>
            <a:ext cx="5273724" cy="2133600"/>
            <a:chOff x="990600" y="2057400"/>
            <a:chExt cx="7086600" cy="29083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25D4E3-EF2A-ADFA-07CF-FCA977CA94DE}"/>
                </a:ext>
              </a:extLst>
            </p:cNvPr>
            <p:cNvCxnSpPr/>
            <p:nvPr/>
          </p:nvCxnSpPr>
          <p:spPr bwMode="auto">
            <a:xfrm flipH="1" flipV="1">
              <a:off x="9906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ABC5BD-6C0F-7700-0CC9-96CC718B603B}"/>
                </a:ext>
              </a:extLst>
            </p:cNvPr>
            <p:cNvCxnSpPr/>
            <p:nvPr/>
          </p:nvCxnSpPr>
          <p:spPr bwMode="auto">
            <a:xfrm flipH="1">
              <a:off x="990600" y="2286000"/>
              <a:ext cx="838200" cy="9271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45B24D-BDBD-783F-066A-41D010A5ADC5}"/>
                </a:ext>
              </a:extLst>
            </p:cNvPr>
            <p:cNvCxnSpPr/>
            <p:nvPr/>
          </p:nvCxnSpPr>
          <p:spPr bwMode="auto">
            <a:xfrm flipH="1">
              <a:off x="23622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CE9B99-876D-0FB0-8DB7-8EE690787ED2}"/>
                </a:ext>
              </a:extLst>
            </p:cNvPr>
            <p:cNvCxnSpPr/>
            <p:nvPr/>
          </p:nvCxnSpPr>
          <p:spPr bwMode="auto">
            <a:xfrm flipH="1">
              <a:off x="4876800" y="49657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425915-A5BE-4CB5-66F8-5CD9587F3CA4}"/>
                </a:ext>
              </a:extLst>
            </p:cNvPr>
            <p:cNvCxnSpPr/>
            <p:nvPr/>
          </p:nvCxnSpPr>
          <p:spPr bwMode="auto">
            <a:xfrm flipH="1">
              <a:off x="3619500" y="3505200"/>
              <a:ext cx="19050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9E7A17-A151-0A6C-5E92-31266F4A508A}"/>
                </a:ext>
              </a:extLst>
            </p:cNvPr>
            <p:cNvCxnSpPr/>
            <p:nvPr/>
          </p:nvCxnSpPr>
          <p:spPr bwMode="auto">
            <a:xfrm flipH="1" flipV="1">
              <a:off x="3505200" y="37084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228BC5-4E49-D8D0-4235-8ED66E26D469}"/>
                </a:ext>
              </a:extLst>
            </p:cNvPr>
            <p:cNvCxnSpPr/>
            <p:nvPr/>
          </p:nvCxnSpPr>
          <p:spPr bwMode="auto">
            <a:xfrm flipH="1" flipV="1">
              <a:off x="7239000" y="2247900"/>
              <a:ext cx="838200" cy="101600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5D170A-1AAA-541E-549D-2D9C081B046F}"/>
                </a:ext>
              </a:extLst>
            </p:cNvPr>
            <p:cNvCxnSpPr/>
            <p:nvPr/>
          </p:nvCxnSpPr>
          <p:spPr bwMode="auto">
            <a:xfrm flipH="1">
              <a:off x="2362200" y="2057400"/>
              <a:ext cx="4419600" cy="0"/>
            </a:xfrm>
            <a:prstGeom prst="line">
              <a:avLst/>
            </a:prstGeom>
            <a:ln w="4762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3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4523-394F-4DC9-B980-B54D1614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(Pseudocode)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2448-4331-44CC-AC3B-A4E0FC938A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D90C-9CA6-4B64-9B73-90CD327F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4940"/>
            <a:ext cx="8854440" cy="4808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63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connectivity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</p:spPr>
            <p:txBody>
              <a:bodyPr/>
              <a:lstStyle/>
              <a:p>
                <a:r>
                  <a:rPr lang="en-US" sz="2400" dirty="0"/>
                  <a:t>Each iteration: need to check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are already connected in current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  <a:blipFill>
                <a:blip r:embed="rId2"/>
                <a:stretch>
                  <a:fillRect l="-378" t="-988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3F32E-83E7-D9DF-B28B-9E84CB27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4F4D-36F2-8B99-3F4D-15B5A2F6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connectivity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6E5FE-5E7C-B043-3B65-671A7D55C0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</p:spPr>
            <p:txBody>
              <a:bodyPr/>
              <a:lstStyle/>
              <a:p>
                <a:r>
                  <a:rPr lang="en-US" sz="2400" dirty="0"/>
                  <a:t>Each iteration: need to check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are already connected in current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We can do a BFS/DFS on each iteration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𝑚𝑠𝑡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100" dirty="0"/>
                  <a:t> each time</a:t>
                </a:r>
              </a:p>
              <a:p>
                <a:pPr lvl="1"/>
                <a:r>
                  <a:rPr lang="en-US" sz="2100" dirty="0">
                    <a:solidFill>
                      <a:srgbClr val="700000"/>
                    </a:solidFill>
                  </a:rPr>
                  <a:t>Expensive! </a:t>
                </a:r>
              </a:p>
              <a:p>
                <a:pPr lvl="1"/>
                <a:endParaRPr lang="en-US" sz="2100" dirty="0"/>
              </a:p>
              <a:p>
                <a:r>
                  <a:rPr lang="en-US" sz="2400" dirty="0"/>
                  <a:t>Again, remember:</a:t>
                </a:r>
              </a:p>
              <a:p>
                <a:pPr lvl="1"/>
                <a:r>
                  <a:rPr lang="en-US" sz="2100" dirty="0"/>
                  <a:t>If you’re computing something once, use a fast algorithm</a:t>
                </a:r>
              </a:p>
              <a:p>
                <a:pPr lvl="1"/>
                <a:r>
                  <a:rPr lang="en-US" sz="2100" dirty="0"/>
                  <a:t>If you’re computing it repeatedly, consider a </a:t>
                </a:r>
                <a:r>
                  <a:rPr lang="en-US" sz="2100" dirty="0">
                    <a:solidFill>
                      <a:srgbClr val="00B050"/>
                    </a:solidFill>
                  </a:rPr>
                  <a:t>data structure</a:t>
                </a:r>
                <a:r>
                  <a:rPr lang="en-US" sz="2100" dirty="0"/>
                  <a:t>!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6E5FE-5E7C-B043-3B65-671A7D55C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277600" cy="4937760"/>
              </a:xfrm>
              <a:blipFill>
                <a:blip r:embed="rId2"/>
                <a:stretch>
                  <a:fillRect l="-378" t="-988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0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5FC0-3C20-4484-BBA4-ADB91D27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Forests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6B9FD-DD92-4F19-A3C0-7137DAEBC5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 collection of disjoint sets over a set of elements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1,5, 6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Two operations: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.union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  Union the sets containing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en-US" dirty="0" err="1">
                    <a:solidFill>
                      <a:schemeClr val="tx1"/>
                    </a:solidFill>
                  </a:rPr>
                  <a:t>in_same_set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  return </a:t>
                </a:r>
                <a:r>
                  <a:rPr lang="en-US" dirty="0">
                    <a:solidFill>
                      <a:srgbClr val="00B050"/>
                    </a:solidFill>
                  </a:rPr>
                  <a:t>True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B050"/>
                    </a:solidFill>
                  </a:rPr>
                  <a:t>False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in the same set</a:t>
                </a:r>
              </a:p>
              <a:p>
                <a:pPr lvl="2"/>
                <a:r>
                  <a:rPr lang="en-US" dirty="0"/>
                  <a:t>Typically, this is implemented by an operation .find(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), which returns the representative of the set containing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In the literature, this is also commonly referred to as the union-find data structure to maintain dynamic disjoint sets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6B9FD-DD92-4F19-A3C0-7137DAEBC5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5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CDCD-D4A5-438A-8DE3-1DF282C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5DC6-7A26-4824-BAA6-3A2A7B3803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create a DSF with {{0}, {1}, {2}, {3}, {4}, {5}}</a:t>
            </a:r>
          </a:p>
          <a:p>
            <a:pPr algn="l"/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DisjointSetForest([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4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b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5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])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4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Mono-Regular-Identity-H"/>
              </a:rPr>
              <a:t>union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5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</a:t>
            </a:r>
            <a:r>
              <a:rPr lang="en-US" sz="1800" b="0" i="1" u="none" strike="noStrike" baseline="0" dirty="0" err="1">
                <a:solidFill>
                  <a:srgbClr val="408080"/>
                </a:solidFill>
                <a:latin typeface="FiraMono-Oblique-Identity-H"/>
              </a:rPr>
              <a:t>dsf</a:t>
            </a:r>
            <a:r>
              <a:rPr lang="en-US" sz="1800" b="0" i="1" u="none" strike="noStrike" baseline="0" dirty="0">
                <a:solidFill>
                  <a:srgbClr val="408080"/>
                </a:solidFill>
                <a:latin typeface="FiraMono-Oblique-Identity-H"/>
              </a:rPr>
              <a:t> now represents {{0, 1, 3, 4}, {2, 5}}</a:t>
            </a:r>
          </a:p>
          <a:p>
            <a:pPr algn="l"/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in_same_set(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8000"/>
                </a:solidFill>
                <a:latin typeface="FiraMono-Medium-Identity-H"/>
              </a:rPr>
              <a:t>True</a:t>
            </a:r>
          </a:p>
          <a:p>
            <a:pPr algn="l"/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dsf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in_same_set(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0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nn-NO" sz="1800" b="0" i="0" u="none" strike="noStrike" baseline="0" dirty="0">
                <a:solidFill>
                  <a:srgbClr val="666666"/>
                </a:solidFill>
                <a:latin typeface="FiraMono-Regular-Identity-H"/>
              </a:rPr>
              <a:t>2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FiraMono-Regular-Identity-H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8000"/>
                </a:solidFill>
                <a:latin typeface="FiraMono-Medium-Identity-H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98F3-FD3B-4678-8143-51D0306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8C4FA-3DC1-49A7-B72D-A79CF8EC01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Each operation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objects in the collection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: inverse Ackermann function</a:t>
                </a:r>
              </a:p>
              <a:p>
                <a:pPr lvl="1"/>
                <a:r>
                  <a:rPr lang="en-US" dirty="0"/>
                  <a:t>It grows very </a:t>
                </a:r>
                <a:r>
                  <a:rPr lang="en-US" dirty="0" err="1"/>
                  <a:t>very</a:t>
                </a:r>
                <a:r>
                  <a:rPr lang="en-US" dirty="0"/>
                  <a:t> </a:t>
                </a:r>
                <a:r>
                  <a:rPr lang="en-US" dirty="0" err="1"/>
                  <a:t>very</a:t>
                </a:r>
                <a:r>
                  <a:rPr lang="en-US" dirty="0"/>
                  <a:t> slowly.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asymptotically, it grows faster than a constant function, effectively in practice, for any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can imagine,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essentially a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8C4FA-3DC1-49A7-B72D-A79CF8EC0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91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DFBF-2039-4347-B46D-D26B2FCD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 Forest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66151-10C5-4496-A42E-22B62775D83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Can be used to keep track of connected components (CCs) of a dynamic graph</a:t>
                </a:r>
              </a:p>
              <a:p>
                <a:endParaRPr lang="en-US" dirty="0"/>
              </a:p>
              <a:p>
                <a:r>
                  <a:rPr lang="en-US" dirty="0"/>
                  <a:t>Nodes of CCs are disjoint sets</a:t>
                </a:r>
              </a:p>
              <a:p>
                <a:pPr lvl="1"/>
                <a:r>
                  <a:rPr lang="en-US" dirty="0"/>
                  <a:t>Add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.union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connected: </a:t>
                </a:r>
                <a:r>
                  <a:rPr lang="en-US" dirty="0">
                    <a:solidFill>
                      <a:schemeClr val="tx1"/>
                    </a:solidFill>
                  </a:rPr>
                  <a:t>.i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To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already connected: </a:t>
                </a:r>
              </a:p>
              <a:p>
                <a:pPr lvl="1"/>
                <a:r>
                  <a:rPr lang="en-US" dirty="0"/>
                  <a:t>BFS/DFS: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 time</a:t>
                </a:r>
              </a:p>
              <a:p>
                <a:pPr lvl="1"/>
                <a:r>
                  <a:rPr lang="en-US" dirty="0"/>
                  <a:t>Disjoin set forest: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each time (essentially like constant in practice, but not asymptotically!)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66151-10C5-4496-A42E-22B62775D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48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CE1C-4030-4DBE-89EF-FE12FB22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4686-90C2-4B34-8A58-E335D82CC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E9BD2-46C9-4E2B-8F1B-75CAB403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7795260" cy="51968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48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weighted undirected graph 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Prim’s</a:t>
                </a:r>
                <a:r>
                  <a:rPr lang="en-US" dirty="0"/>
                  <a:t> algorithm to compute the minimum spanning tree (MST)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2"/>
                <a:r>
                  <a:rPr lang="en-US" dirty="0"/>
                  <a:t>It is a greedy algorithm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Today: </a:t>
                </a:r>
              </a:p>
              <a:p>
                <a:pPr lvl="1"/>
                <a:r>
                  <a:rPr lang="en-US" dirty="0"/>
                  <a:t>Yet another greedy algorithm to compute MST, called </a:t>
                </a:r>
                <a:r>
                  <a:rPr lang="en-US" dirty="0">
                    <a:solidFill>
                      <a:srgbClr val="700000"/>
                    </a:solidFill>
                  </a:rPr>
                  <a:t>Kruskal’s</a:t>
                </a:r>
                <a:r>
                  <a:rPr lang="en-US" dirty="0"/>
                  <a:t> algorithm</a:t>
                </a:r>
              </a:p>
              <a:p>
                <a:pPr lvl="1"/>
                <a:r>
                  <a:rPr lang="en-US" dirty="0"/>
                  <a:t>Relation to hierarchical clustering </a:t>
                </a: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C9E6-0561-4D35-B190-027A260E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376DC-B433-49E9-8059-5B21131B745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graph is connected.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Kruskal’s algorithm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Dominated by sorting the edges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Note: if graph is disconnected, then Kruskal’s algorithm produces </a:t>
                </a:r>
                <a:r>
                  <a:rPr lang="en-US" i="1" dirty="0">
                    <a:solidFill>
                      <a:srgbClr val="00B050"/>
                    </a:solidFill>
                  </a:rPr>
                  <a:t>a minimum spanning forest.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376DC-B433-49E9-8059-5B21131B7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EE3F-3CEA-406B-B844-B042C223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vs. Prim’s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E1875-A087-45EA-89C1-4A612D038EB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complexity: </a:t>
                </a:r>
              </a:p>
              <a:p>
                <a:pPr lvl="1"/>
                <a:r>
                  <a:rPr lang="en-US" dirty="0"/>
                  <a:t>Prim’s:  </a:t>
                </a:r>
              </a:p>
              <a:p>
                <a:pPr lvl="2"/>
                <a:r>
                  <a:rPr lang="en-US" dirty="0"/>
                  <a:t>Binary heap: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graph is connected)</a:t>
                </a:r>
              </a:p>
              <a:p>
                <a:pPr lvl="2"/>
                <a:r>
                  <a:rPr lang="en-US" dirty="0"/>
                  <a:t>Fibonacci heap: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Kruskal’s: 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if graph is connected) </a:t>
                </a:r>
              </a:p>
              <a:p>
                <a:pPr lvl="1"/>
                <a:r>
                  <a:rPr lang="en-US" dirty="0"/>
                  <a:t>If graph is dense (</a:t>
                </a:r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), then Prim’s with Fibonacci heap “wins” in asymptotic time complexity 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practice, Fibonacci heaps are hard to implement with high overhead. </a:t>
                </a:r>
              </a:p>
              <a:p>
                <a:pPr lvl="2"/>
                <a:r>
                  <a:rPr lang="en-US" dirty="0"/>
                  <a:t>Kruskal’s may be faster for smaller dense graphs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E1875-A087-45EA-89C1-4A612D038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38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MSTs and (hierarchical) clustering</a:t>
            </a:r>
          </a:p>
        </p:txBody>
      </p:sp>
    </p:spTree>
    <p:extLst>
      <p:ext uri="{BB962C8B-B14F-4D97-AF65-F5344CB8AC3E}">
        <p14:creationId xmlns:p14="http://schemas.microsoft.com/office/powerpoint/2010/main" val="212753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5194-C623-4B92-B7EC-54B9CD19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A8130F-1950-4EDB-BF76-87379F8A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A51BE-F298-4656-A7A4-C624B3B611B1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</p:spTree>
    <p:extLst>
      <p:ext uri="{BB962C8B-B14F-4D97-AF65-F5344CB8AC3E}">
        <p14:creationId xmlns:p14="http://schemas.microsoft.com/office/powerpoint/2010/main" val="160535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9100-5BD5-FD0D-14AA-5E859499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6A45-8DC4-E2AD-51ED-CC8091C4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C07-F595-170C-7AA3-3AA89BA9F3C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C07-F595-170C-7AA3-3AA89BA9F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7976C2-FFB2-E5AB-50E9-85C4B4AC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E51E0-357B-1B5D-447C-C66E589F5F19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177B9-5D52-7F8F-F443-6A5382ADC7EE}"/>
              </a:ext>
            </a:extLst>
          </p:cNvPr>
          <p:cNvGrpSpPr/>
          <p:nvPr/>
        </p:nvGrpSpPr>
        <p:grpSpPr>
          <a:xfrm>
            <a:off x="6205270" y="3733800"/>
            <a:ext cx="2771454" cy="2499360"/>
            <a:chOff x="4681270" y="3733800"/>
            <a:chExt cx="2771454" cy="2499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40F0FF-4903-505A-60B2-795047AE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270" y="3733800"/>
              <a:ext cx="2743200" cy="19907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828B7-EB0F-476A-3795-76BE17B425C1}"/>
                </a:ext>
              </a:extLst>
            </p:cNvPr>
            <p:cNvSpPr txBox="1"/>
            <p:nvPr/>
          </p:nvSpPr>
          <p:spPr>
            <a:xfrm>
              <a:off x="5090524" y="585216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5194-C623-4B92-B7EC-54B9CD19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the groups in data</a:t>
                </a:r>
              </a:p>
              <a:p>
                <a:r>
                  <a:rPr lang="en-US" dirty="0"/>
                  <a:t>We frame clustering as a loss minimization problem</a:t>
                </a:r>
              </a:p>
              <a:p>
                <a:pPr lvl="1"/>
                <a:r>
                  <a:rPr lang="en-US" dirty="0"/>
                  <a:t>Input: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   assign each data point a color (red or blue, which is class labels) so that the distance between the closest pair of red and blue points is maximized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77CF-6D8A-4885-8B79-B23D30E2B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A8130F-1950-4EDB-BF76-87379F8A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2552"/>
            <a:ext cx="28575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A51BE-F298-4656-A7A4-C624B3B611B1}"/>
              </a:ext>
            </a:extLst>
          </p:cNvPr>
          <p:cNvSpPr txBox="1"/>
          <p:nvPr/>
        </p:nvSpPr>
        <p:spPr>
          <a:xfrm>
            <a:off x="2305050" y="587185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points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DB89C-8DDF-4D56-898A-67F3597E6E56}"/>
              </a:ext>
            </a:extLst>
          </p:cNvPr>
          <p:cNvGrpSpPr/>
          <p:nvPr/>
        </p:nvGrpSpPr>
        <p:grpSpPr>
          <a:xfrm>
            <a:off x="6305550" y="3767770"/>
            <a:ext cx="2686050" cy="2404431"/>
            <a:chOff x="5029200" y="3800475"/>
            <a:chExt cx="2686050" cy="2404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AA7062-4DF1-4AD2-BEE0-805EEC59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800475"/>
              <a:ext cx="2686050" cy="19907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AE5D9E-C74D-4D41-AAF0-2211CA0B209B}"/>
                </a:ext>
              </a:extLst>
            </p:cNvPr>
            <p:cNvSpPr txBox="1"/>
            <p:nvPr/>
          </p:nvSpPr>
          <p:spPr>
            <a:xfrm>
              <a:off x="5267325" y="5823906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good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018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15BA-AEF8-4499-824D-3AA8FC90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brute-force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8B3EB-6541-4A76-B443-8AE9877B792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Try all possible assignments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possible assignments!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input points)</a:t>
                </a:r>
              </a:p>
              <a:p>
                <a:pPr lvl="1"/>
                <a:r>
                  <a:rPr lang="en-US" dirty="0"/>
                  <a:t>highly not efficient!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Instead, we will convert it to a graph problem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8B3EB-6541-4A76-B443-8AE9877B7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D7-8BA9-40A6-B5BE-18332264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38215-0FDD-4EC7-B941-C5E648D2D8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create a complete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there is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weight of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call this resulting weighted graph the </a:t>
                </a:r>
                <a:r>
                  <a:rPr lang="en-US" dirty="0">
                    <a:solidFill>
                      <a:srgbClr val="C00000"/>
                    </a:solidFill>
                  </a:rPr>
                  <a:t>distance graph </a:t>
                </a:r>
                <a:r>
                  <a:rPr lang="en-US" dirty="0"/>
                  <a:t>spanned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38215-0FDD-4EC7-B941-C5E648D2D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8EB9B7-F87C-4730-A875-23D5EDD8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62400"/>
            <a:ext cx="58674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8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0A99-E556-4272-8B12-B7B7BA06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27150-16D1-4BC8-BE87-4A56EF21B7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data points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{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Create distance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Run either Prim’s or Kruskal’s Algorithm to compute MST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1000" dirty="0"/>
              </a:p>
              <a:p>
                <a:r>
                  <a:rPr lang="en-US" sz="2000" dirty="0"/>
                  <a:t>Delete largest edge in MST,  and we obtain two components =&gt;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clusters</a:t>
                </a:r>
                <a:r>
                  <a:rPr lang="en-US" sz="2000" dirty="0"/>
                  <a:t>! </a:t>
                </a:r>
              </a:p>
              <a:p>
                <a:r>
                  <a:rPr lang="en-US" sz="2000" dirty="0"/>
                  <a:t>In general, if we remove largest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edges in MST</a:t>
                </a:r>
              </a:p>
              <a:p>
                <a:pPr lvl="1"/>
                <a:r>
                  <a:rPr lang="en-US" sz="2000" dirty="0"/>
                  <a:t>then we obtain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clusters</a:t>
                </a:r>
                <a:r>
                  <a:rPr lang="en-US" sz="2000" dirty="0"/>
                  <a:t> (components)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27150-16D1-4BC8-BE87-4A56EF21B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222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F54573-1238-4E94-A6A4-E979BCCF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3086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0E92-1C8B-4CCA-940A-A63E0CB1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9F452-5170-4020-8901-2E2A221516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Alternatively, we can perform Kruskal’s algorithm, adding edges in ascending order by weights without forming cycles, and </a:t>
                </a:r>
                <a:r>
                  <a:rPr lang="en-US" sz="2400" dirty="0">
                    <a:solidFill>
                      <a:srgbClr val="700000"/>
                    </a:solidFill>
                  </a:rPr>
                  <a:t>stop till </a:t>
                </a:r>
                <a:r>
                  <a:rPr lang="en-US" sz="2400" dirty="0"/>
                  <a:t>we have a target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number of components (clusters) </a:t>
                </a:r>
              </a:p>
              <a:p>
                <a:pPr lvl="1"/>
                <a:r>
                  <a:rPr lang="en-US" sz="2000" dirty="0"/>
                  <a:t>That is, we terminate early in the Kruskal’s algorithm</a:t>
                </a:r>
              </a:p>
              <a:p>
                <a:r>
                  <a:rPr lang="en-US" sz="2300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this case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This is called the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single-linkage clustering </a:t>
                </a:r>
                <a:r>
                  <a:rPr lang="en-US" sz="2400" dirty="0"/>
                  <a:t>algorithm </a:t>
                </a:r>
              </a:p>
              <a:p>
                <a:pPr lvl="1"/>
                <a:r>
                  <a:rPr lang="en-US" sz="2000" dirty="0"/>
                  <a:t>One of the most well-known clustering algorithm. </a:t>
                </a:r>
              </a:p>
              <a:p>
                <a:pPr lvl="1"/>
                <a:r>
                  <a:rPr lang="en-US" sz="2000" dirty="0"/>
                  <a:t>It is popular, although it suffers from the so-called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chaining-effect</a:t>
                </a:r>
                <a:r>
                  <a:rPr lang="en-US" sz="2000" dirty="0"/>
                  <a:t> in practice. </a:t>
                </a:r>
              </a:p>
              <a:p>
                <a:pPr lvl="1"/>
                <a:r>
                  <a:rPr lang="en-US" sz="2000" dirty="0"/>
                  <a:t>Variants of it, e.g., average-linkage clustering  algorithm and complete-linkage clustering algorithm, are popular as a simple clustering algorithm.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9F452-5170-4020-8901-2E2A22151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Kruskal’s Algorithm for MST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FC90-0460-41DA-8616-473C28FE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chaining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2E9C-E594-4936-9902-4F880AF43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600200"/>
          </a:xfrm>
        </p:spPr>
        <p:txBody>
          <a:bodyPr/>
          <a:lstStyle/>
          <a:p>
            <a:pPr algn="ctr"/>
            <a:r>
              <a:rPr lang="en-US" sz="3600" dirty="0"/>
              <a:t>Hierarchical clustering, and single linkage clustering algorithm</a:t>
            </a:r>
            <a:br>
              <a:rPr lang="en-US" sz="3600" dirty="0"/>
            </a:br>
            <a:r>
              <a:rPr lang="en-US" sz="3600" dirty="0"/>
              <a:t>(Optional) </a:t>
            </a:r>
          </a:p>
        </p:txBody>
      </p:sp>
    </p:spTree>
    <p:extLst>
      <p:ext uri="{BB962C8B-B14F-4D97-AF65-F5344CB8AC3E}">
        <p14:creationId xmlns:p14="http://schemas.microsoft.com/office/powerpoint/2010/main" val="642240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09" y="2595446"/>
            <a:ext cx="183858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0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09" y="2504946"/>
            <a:ext cx="220058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2" y="2199806"/>
            <a:ext cx="761153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8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4" y="2104532"/>
            <a:ext cx="7725853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3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79" y="1809184"/>
            <a:ext cx="819264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3" y="1409026"/>
            <a:ext cx="8421275" cy="483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69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6" y="1447800"/>
            <a:ext cx="9011908" cy="5439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8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Tree (HCT)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1"/>
            <a:ext cx="5149694" cy="3108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03054"/>
            <a:ext cx="4287987" cy="242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1805" y="1388466"/>
            <a:ext cx="4475013" cy="2031325"/>
          </a:xfrm>
          <a:prstGeom prst="rect">
            <a:avLst/>
          </a:prstGeom>
          <a:noFill/>
          <a:ln w="22225"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internal tree node indicates a cluster, containing all leaves in subtree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Ancestor/descendent indicates containment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Height at each tree node corresponds to certain </a:t>
            </a:r>
            <a:r>
              <a:rPr lang="en-US" i="1" dirty="0">
                <a:solidFill>
                  <a:srgbClr val="700000"/>
                </a:solidFill>
              </a:rPr>
              <a:t>cost</a:t>
            </a:r>
            <a:r>
              <a:rPr lang="en-US" dirty="0"/>
              <a:t> of the corresponding cluster (</a:t>
            </a:r>
            <a:r>
              <a:rPr lang="en-US" dirty="0" err="1"/>
              <a:t>e.g</a:t>
            </a:r>
            <a:r>
              <a:rPr lang="en-US" dirty="0"/>
              <a:t>, tightness of cluster)</a:t>
            </a:r>
          </a:p>
        </p:txBody>
      </p:sp>
    </p:spTree>
    <p:extLst>
      <p:ext uri="{BB962C8B-B14F-4D97-AF65-F5344CB8AC3E}">
        <p14:creationId xmlns:p14="http://schemas.microsoft.com/office/powerpoint/2010/main" val="298479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E012-94A7-4E1F-A0B2-ADC81811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general greedy idea: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</p:spPr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weighted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the set of edges in 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6D40-B41E-439E-95B0-F5C364018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blipFill>
                <a:blip r:embed="rId2"/>
                <a:stretch>
                  <a:fillRect l="-500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426372"/>
                <a:ext cx="10896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A MST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is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kern="0" dirty="0"/>
                  <a:t> number of edges that connect all nodes, with no cycle. </a:t>
                </a:r>
              </a:p>
              <a:p>
                <a:r>
                  <a:rPr lang="en-US" kern="0" dirty="0"/>
                  <a:t>Intuitively, we will choose “</a:t>
                </a:r>
                <a:r>
                  <a:rPr lang="en-US" kern="0" dirty="0">
                    <a:solidFill>
                      <a:srgbClr val="00B050"/>
                    </a:solidFill>
                  </a:rPr>
                  <a:t>safe</a:t>
                </a:r>
                <a:r>
                  <a:rPr lang="en-US" kern="0" dirty="0"/>
                  <a:t>” edges greedily to incrementally build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 </a:t>
                </a:r>
              </a:p>
              <a:p>
                <a:pPr lvl="1"/>
                <a:r>
                  <a:rPr lang="en-US" kern="0" dirty="0"/>
                  <a:t>such that any time, the edges we choose will form a part of some MST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EDA43A5-71D8-4B9C-A021-5134C8C2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26372"/>
                <a:ext cx="10896600" cy="2743200"/>
              </a:xfrm>
              <a:prstGeom prst="rect">
                <a:avLst/>
              </a:prstGeom>
              <a:blipFill>
                <a:blip r:embed="rId3"/>
                <a:stretch>
                  <a:fillRect l="-504" t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One of the family of </a:t>
                </a:r>
                <a:r>
                  <a:rPr lang="en-US" dirty="0">
                    <a:solidFill>
                      <a:srgbClr val="700000"/>
                    </a:solidFill>
                  </a:rPr>
                  <a:t>agglomerative clustering </a:t>
                </a:r>
                <a:r>
                  <a:rPr lang="en-US" dirty="0"/>
                  <a:t>methods</a:t>
                </a:r>
              </a:p>
              <a:p>
                <a:endParaRPr lang="en-US" dirty="0"/>
              </a:p>
              <a:p>
                <a:r>
                  <a:rPr lang="en-US" dirty="0"/>
                  <a:t>Input:  A discrete n-point metric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hierarchical clustering 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with points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being leaves</a:t>
                </a:r>
              </a:p>
              <a:p>
                <a:endParaRPr lang="en-US" dirty="0"/>
              </a:p>
              <a:p>
                <a:r>
                  <a:rPr lang="en-US" dirty="0"/>
                  <a:t>Starting with each data point as a single cluster</a:t>
                </a:r>
              </a:p>
              <a:p>
                <a:r>
                  <a:rPr lang="en-US" dirty="0"/>
                  <a:t>Keep merging clusters based on nearest distance between points from their members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088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962401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0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7" y="4038601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3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4038814"/>
            <a:ext cx="4496427" cy="152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814"/>
            <a:ext cx="4496427" cy="152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814"/>
            <a:ext cx="449642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72" y="2971801"/>
            <a:ext cx="3096057" cy="3048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134600" y="2590800"/>
            <a:ext cx="0" cy="3276600"/>
          </a:xfrm>
          <a:prstGeom prst="straightConnector1">
            <a:avLst/>
          </a:prstGeom>
          <a:ln w="25400"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08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Example: Single Linkage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Starting with each data point as a single cluster</a:t>
            </a:r>
          </a:p>
          <a:p>
            <a:r>
              <a:rPr lang="en-US" dirty="0"/>
              <a:t>Keep merging clusters based on nearest distance between points from their members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4" y="4038601"/>
            <a:ext cx="4496427" cy="15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72" y="2971801"/>
            <a:ext cx="3096057" cy="3048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134600" y="2590800"/>
            <a:ext cx="0" cy="3276600"/>
          </a:xfrm>
          <a:prstGeom prst="straightConnector1">
            <a:avLst/>
          </a:prstGeom>
          <a:ln w="25400"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6200" y="43434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1264" y="4343400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64" y="4343400"/>
                <a:ext cx="489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03035" y="4126680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35" y="4126680"/>
                <a:ext cx="489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19400" y="4254349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54349"/>
                <a:ext cx="48917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94953" y="2787134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953" y="2787134"/>
                <a:ext cx="4891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458200" y="29718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92703AB-1982-4432-BFA9-367A488071B6}"/>
              </a:ext>
            </a:extLst>
          </p:cNvPr>
          <p:cNvSpPr/>
          <p:nvPr/>
        </p:nvSpPr>
        <p:spPr>
          <a:xfrm>
            <a:off x="2164664" y="2787134"/>
            <a:ext cx="4769536" cy="94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procedure is exactly Kruskal’s algorithm! </a:t>
            </a:r>
          </a:p>
        </p:txBody>
      </p:sp>
    </p:spTree>
    <p:extLst>
      <p:ext uri="{BB962C8B-B14F-4D97-AF65-F5344CB8AC3E}">
        <p14:creationId xmlns:p14="http://schemas.microsoft.com/office/powerpoint/2010/main" val="40962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4E3-BA9C-4845-AEFB-8CB1E909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6F97-F2E7-424A-942B-7C7B566145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MST for weighted undirected graphs</a:t>
                </a:r>
              </a:p>
              <a:p>
                <a:pPr lvl="1"/>
                <a:r>
                  <a:rPr lang="en-US" dirty="0"/>
                  <a:t>Prim’s algorithm</a:t>
                </a:r>
              </a:p>
              <a:p>
                <a:pPr lvl="1"/>
                <a:r>
                  <a:rPr lang="en-US" dirty="0"/>
                  <a:t>Kruskal’s algorithm </a:t>
                </a:r>
              </a:p>
              <a:p>
                <a:pPr lvl="1"/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connected graphs)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Kruskal’s algorithm can be used to produce single linkage clustering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6F97-F2E7-424A-942B-7C7B56614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121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12243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0E38-816F-453B-8F84-12004B68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E213-A65B-4F99-8C82-0649CC4A3C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Last time: Prim’s algorithm</a:t>
            </a:r>
          </a:p>
          <a:p>
            <a:pPr lvl="1"/>
            <a:r>
              <a:rPr lang="en-US" dirty="0"/>
              <a:t>Starting from any node, it starts to </a:t>
            </a:r>
            <a:r>
              <a:rPr lang="en-US" dirty="0">
                <a:solidFill>
                  <a:srgbClr val="700000"/>
                </a:solidFill>
              </a:rPr>
              <a:t>grow a partial tree</a:t>
            </a:r>
            <a:r>
              <a:rPr lang="en-US" dirty="0"/>
              <a:t>, by repeatedly choosing </a:t>
            </a:r>
            <a:r>
              <a:rPr lang="en-US" dirty="0">
                <a:solidFill>
                  <a:srgbClr val="700000"/>
                </a:solidFill>
              </a:rPr>
              <a:t>the minimum-weight edge </a:t>
            </a:r>
            <a:r>
              <a:rPr lang="en-US" dirty="0"/>
              <a:t>to reach an unvisited node, till it connects all graph nodes </a:t>
            </a:r>
          </a:p>
          <a:p>
            <a:pPr lvl="1"/>
            <a:endParaRPr lang="en-US" dirty="0"/>
          </a:p>
          <a:p>
            <a:r>
              <a:rPr lang="en-US" dirty="0"/>
              <a:t>Today:  Kruskal’s algorithm </a:t>
            </a:r>
          </a:p>
          <a:p>
            <a:pPr lvl="1"/>
            <a:r>
              <a:rPr lang="en-US" dirty="0"/>
              <a:t>We will choose the ``</a:t>
            </a:r>
            <a:r>
              <a:rPr lang="en-US" dirty="0">
                <a:solidFill>
                  <a:srgbClr val="00B050"/>
                </a:solidFill>
              </a:rPr>
              <a:t>safe</a:t>
            </a:r>
            <a:r>
              <a:rPr lang="en-US" dirty="0"/>
              <a:t>” edges in a different order, and still grow the tree edge by edge</a:t>
            </a:r>
          </a:p>
          <a:p>
            <a:pPr lvl="2"/>
            <a:r>
              <a:rPr lang="en-US" dirty="0"/>
              <a:t>However, during the intermediate stages, what we have may not be a partial tree, could be disconnected.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9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1F5-038E-4B3C-B986-9DC12D60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81E7-8C22-4C9F-B5D8-2F0749C12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410200"/>
            <a:ext cx="8229600" cy="9906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0" kern="0" dirty="0"/>
              <a:t>“</a:t>
            </a:r>
            <a:r>
              <a:rPr lang="en-US" b="0" kern="0" dirty="0">
                <a:solidFill>
                  <a:srgbClr val="00B050"/>
                </a:solidFill>
              </a:rPr>
              <a:t>safe</a:t>
            </a:r>
            <a:r>
              <a:rPr lang="en-US" b="0" kern="0" dirty="0"/>
              <a:t>”</a:t>
            </a:r>
            <a:r>
              <a:rPr lang="en-US" dirty="0"/>
              <a:t> edge to add first?</a:t>
            </a:r>
          </a:p>
          <a:p>
            <a:r>
              <a:rPr lang="en-US" dirty="0"/>
              <a:t>What will be the next a </a:t>
            </a:r>
            <a:r>
              <a:rPr lang="en-US" b="0" kern="0" dirty="0"/>
              <a:t>“</a:t>
            </a:r>
            <a:r>
              <a:rPr lang="en-US" b="0" kern="0" dirty="0">
                <a:solidFill>
                  <a:srgbClr val="00B050"/>
                </a:solidFill>
              </a:rPr>
              <a:t>safe</a:t>
            </a:r>
            <a:r>
              <a:rPr lang="en-US" b="0" kern="0" dirty="0"/>
              <a:t>”</a:t>
            </a:r>
            <a:r>
              <a:rPr lang="en-US" dirty="0"/>
              <a:t> edge to add?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F743A3-4358-41D9-9678-CE3C98C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4712"/>
            <a:ext cx="8315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B0F8-F5C6-4AB5-9C29-1B5C39A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will add edges gradually in a greedy manner using smallest weights, while maintaining what we have so far does not have any cycle</a:t>
                </a:r>
              </a:p>
              <a:p>
                <a:pPr lvl="1"/>
                <a:r>
                  <a:rPr lang="en-US" sz="2000" dirty="0"/>
                  <a:t>add edges to tree in ascending order by weight</a:t>
                </a:r>
              </a:p>
              <a:p>
                <a:pPr lvl="1"/>
                <a:r>
                  <a:rPr lang="en-US" sz="2000" dirty="0"/>
                  <a:t>but if an edge creates 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000" dirty="0"/>
                  <a:t>, do not add it, and move on to next edge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How do we check whether adding a new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creates a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400" dirty="0"/>
                  <a:t> or not?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20A78-6072-4934-B1BA-9CFEAA6C7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CFBE-8841-E593-3CD5-ED032831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55F1-DD76-FAAE-831D-505182DA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4192C-60B4-F9A9-6A0A-47DE5CDBD28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will add edges gradually in a greedy manner using smallest weights, while maintaining what we have so far does not have any cycle</a:t>
                </a:r>
              </a:p>
              <a:p>
                <a:pPr lvl="1"/>
                <a:r>
                  <a:rPr lang="en-US" sz="2000" dirty="0"/>
                  <a:t>add edges to tree in ascending order by weight</a:t>
                </a:r>
              </a:p>
              <a:p>
                <a:pPr lvl="1"/>
                <a:r>
                  <a:rPr lang="en-US" sz="2000" dirty="0"/>
                  <a:t>but if an edge creates 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000" dirty="0"/>
                  <a:t>, do not add it, and move on to next edge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How do we check whether adding a new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creates a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cycle</a:t>
                </a:r>
                <a:r>
                  <a:rPr lang="en-US" sz="2400" dirty="0"/>
                  <a:t> or not? </a:t>
                </a:r>
              </a:p>
              <a:p>
                <a:pPr lvl="1"/>
                <a:r>
                  <a:rPr lang="en-US" sz="2100" dirty="0"/>
                  <a:t>check whether nodes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100" dirty="0"/>
                  <a:t> are already connected.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4192C-60B4-F9A9-6A0A-47DE5CDBD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4523-394F-4DC9-B980-B54D1614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(Pseudocode)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2448-4331-44CC-AC3B-A4E0FC938A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D90C-9CA6-4B64-9B73-90CD327F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4940"/>
            <a:ext cx="8854440" cy="4808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34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21290</TotalTime>
  <Words>1829</Words>
  <Application>Microsoft Office PowerPoint</Application>
  <PresentationFormat>Widescreen</PresentationFormat>
  <Paragraphs>231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Calibri</vt:lpstr>
      <vt:lpstr>FiraMono-Regular-Identity-H</vt:lpstr>
      <vt:lpstr>Calibri Light</vt:lpstr>
      <vt:lpstr>Gill Sans MT</vt:lpstr>
      <vt:lpstr>FiraMono-Oblique-Identity-H</vt:lpstr>
      <vt:lpstr>FiraMono-Medium-Identity-H</vt:lpstr>
      <vt:lpstr>Wingdings</vt:lpstr>
      <vt:lpstr>Wingdings 3</vt:lpstr>
      <vt:lpstr>Arial</vt:lpstr>
      <vt:lpstr>Cambria Math</vt:lpstr>
      <vt:lpstr>Bookman Old Style</vt:lpstr>
      <vt:lpstr>Origin</vt:lpstr>
      <vt:lpstr>1_Custom Design</vt:lpstr>
      <vt:lpstr>Custom Design</vt:lpstr>
      <vt:lpstr>DSC40B: Theoretical Foundations of Data Science II </vt:lpstr>
      <vt:lpstr>Previously </vt:lpstr>
      <vt:lpstr>Kruskal’s Algorithm for MST</vt:lpstr>
      <vt:lpstr>Recall the general greedy idea: </vt:lpstr>
      <vt:lpstr>PowerPoint Presentation</vt:lpstr>
      <vt:lpstr>Example</vt:lpstr>
      <vt:lpstr>Strategy</vt:lpstr>
      <vt:lpstr>Strategy</vt:lpstr>
      <vt:lpstr>Kruskal’s algorithm (Pseudocode) </vt:lpstr>
      <vt:lpstr>Example</vt:lpstr>
      <vt:lpstr>Example</vt:lpstr>
      <vt:lpstr>Kruskal’s algorithm (Pseudocode) </vt:lpstr>
      <vt:lpstr>Checking for connectivity</vt:lpstr>
      <vt:lpstr>Checking for connectivity</vt:lpstr>
      <vt:lpstr>Disjoint Set Forests  </vt:lpstr>
      <vt:lpstr>Example </vt:lpstr>
      <vt:lpstr>Disjoint Set Forests</vt:lpstr>
      <vt:lpstr>Disjoint Set Forest </vt:lpstr>
      <vt:lpstr>Kruskal’s Algorithm</vt:lpstr>
      <vt:lpstr>Time complexity of Kruskal’s algorithm</vt:lpstr>
      <vt:lpstr>Kruskal’s vs. Prim’s</vt:lpstr>
      <vt:lpstr>MSTs and (hierarchical) clustering</vt:lpstr>
      <vt:lpstr>Clustering problem</vt:lpstr>
      <vt:lpstr>Clustering problem</vt:lpstr>
      <vt:lpstr>Clustering problem</vt:lpstr>
      <vt:lpstr>Recall the brute-force solution</vt:lpstr>
      <vt:lpstr>Distance graph</vt:lpstr>
      <vt:lpstr>Clustering</vt:lpstr>
      <vt:lpstr>Single linkage clustering</vt:lpstr>
      <vt:lpstr>Example of chaining effect</vt:lpstr>
      <vt:lpstr>Hierarchical clustering, and single linkage clustering algorithm (Optional) </vt:lpstr>
      <vt:lpstr>Clustering</vt:lpstr>
      <vt:lpstr>Clustering</vt:lpstr>
      <vt:lpstr>Hierarchical Clustering </vt:lpstr>
      <vt:lpstr>Hierarchical Clustering  </vt:lpstr>
      <vt:lpstr> Hierarchical Clustering </vt:lpstr>
      <vt:lpstr> Hierarchical Clustering </vt:lpstr>
      <vt:lpstr>Hierarchical Clustering </vt:lpstr>
      <vt:lpstr>Hierarchical Clustering Tree (HCT)</vt:lpstr>
      <vt:lpstr>Single Linkage Clustering</vt:lpstr>
      <vt:lpstr>Single Linkage Clustering</vt:lpstr>
      <vt:lpstr>Single Linkage Clustering</vt:lpstr>
      <vt:lpstr>Single Linkage Clustering</vt:lpstr>
      <vt:lpstr>Single Linkage Clustering</vt:lpstr>
      <vt:lpstr>One Example: Single Linkage Clustering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1298</cp:revision>
  <dcterms:created xsi:type="dcterms:W3CDTF">2006-08-16T00:00:00Z</dcterms:created>
  <dcterms:modified xsi:type="dcterms:W3CDTF">2026-02-27T18:14:47Z</dcterms:modified>
</cp:coreProperties>
</file>